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0ad86dbc0743c9" /><Relationship Type="http://schemas.openxmlformats.org/officeDocument/2006/relationships/extended-properties" Target="/docProps/app.xml" Id="Rfd974565b77d4668" /><Relationship Type="http://schemas.openxmlformats.org/officeDocument/2006/relationships/officeDocument" Target="/ppt/presentation.xml" Id="R06b5369ce05544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2c0a1cf1f14834"/>
  </p:sldMasterIdLst>
  <p:notesMasterIdLst>
    <p:notesMasterId xmlns:r="http://schemas.openxmlformats.org/officeDocument/2006/relationships" r:id="Rda56b1c887b34362"/>
  </p:notesMasterIdLst>
  <p:sldIdLst>
    <p:sldId xmlns:r="http://schemas.openxmlformats.org/officeDocument/2006/relationships" id="256" r:id="R68e2f439cca84b1b"/>
    <p:sldId xmlns:r="http://schemas.openxmlformats.org/officeDocument/2006/relationships" id="257" r:id="Rdea64601ff00407a"/>
    <p:sldId xmlns:r="http://schemas.openxmlformats.org/officeDocument/2006/relationships" id="258" r:id="R00ffc12bd6b94910"/>
    <p:sldId xmlns:r="http://schemas.openxmlformats.org/officeDocument/2006/relationships" id="259" r:id="R5f5096d26cc24efe"/>
    <p:sldId xmlns:r="http://schemas.openxmlformats.org/officeDocument/2006/relationships" id="260" r:id="Re29a32f1f9f7487f"/>
    <p:sldId xmlns:r="http://schemas.openxmlformats.org/officeDocument/2006/relationships" id="261" r:id="Ra4853dc81e114812"/>
    <p:sldId xmlns:r="http://schemas.openxmlformats.org/officeDocument/2006/relationships" id="262" r:id="Rbc013149e9734b99"/>
    <p:sldId xmlns:r="http://schemas.openxmlformats.org/officeDocument/2006/relationships" id="263" r:id="R4f7084b50a594704"/>
    <p:sldId xmlns:r="http://schemas.openxmlformats.org/officeDocument/2006/relationships" id="264" r:id="Rc31247db5a4540e0"/>
    <p:sldId xmlns:r="http://schemas.openxmlformats.org/officeDocument/2006/relationships" id="265" r:id="R92623c6fa6734f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2a683322bb4905" /><Relationship Type="http://schemas.openxmlformats.org/officeDocument/2006/relationships/slideMaster" Target="/ppt/slideMasters/slideMaster1.xml" Id="R652c0a1cf1f14834" /><Relationship Type="http://schemas.openxmlformats.org/officeDocument/2006/relationships/notesMaster" Target="/ppt/notesMasters/notesMaster1.xml" Id="Rda56b1c887b34362" /><Relationship Type="http://schemas.openxmlformats.org/officeDocument/2006/relationships/presProps" Target="/ppt/presProps.xml" Id="R226d246c7c6545d0" /><Relationship Type="http://schemas.openxmlformats.org/officeDocument/2006/relationships/viewProps" Target="/ppt/viewProps.xml" Id="R903cde7f2a194746" /><Relationship Type="http://schemas.openxmlformats.org/officeDocument/2006/relationships/tableStyles" Target="/ppt/tableStyles.xml" Id="Rb26686421ef0422c" /><Relationship Type="http://schemas.openxmlformats.org/officeDocument/2006/relationships/slide" Target="/ppt/slides/slide1.xml" Id="R68e2f439cca84b1b" /><Relationship Type="http://schemas.openxmlformats.org/officeDocument/2006/relationships/slide" Target="/ppt/slides/slide2.xml" Id="Rdea64601ff00407a" /><Relationship Type="http://schemas.openxmlformats.org/officeDocument/2006/relationships/slide" Target="/ppt/slides/slide3.xml" Id="R00ffc12bd6b94910" /><Relationship Type="http://schemas.openxmlformats.org/officeDocument/2006/relationships/slide" Target="/ppt/slides/slide4.xml" Id="R5f5096d26cc24efe" /><Relationship Type="http://schemas.openxmlformats.org/officeDocument/2006/relationships/slide" Target="/ppt/slides/slide5.xml" Id="Re29a32f1f9f7487f" /><Relationship Type="http://schemas.openxmlformats.org/officeDocument/2006/relationships/slide" Target="/ppt/slides/slide6.xml" Id="Ra4853dc81e114812" /><Relationship Type="http://schemas.openxmlformats.org/officeDocument/2006/relationships/slide" Target="/ppt/slides/slide7.xml" Id="Rbc013149e9734b99" /><Relationship Type="http://schemas.openxmlformats.org/officeDocument/2006/relationships/slide" Target="/ppt/slides/slide8.xml" Id="R4f7084b50a594704" /><Relationship Type="http://schemas.openxmlformats.org/officeDocument/2006/relationships/slide" Target="/ppt/slides/slide9.xml" Id="Rc31247db5a4540e0" /><Relationship Type="http://schemas.openxmlformats.org/officeDocument/2006/relationships/slide" Target="/ppt/slides/slide10.xml" Id="R92623c6fa6734f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a6ce3ef5be40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63295183ad4b31" /><Relationship Type="http://schemas.openxmlformats.org/officeDocument/2006/relationships/notesMaster" Target="/ppt/notesMasters/notesMaster1.xml" Id="R9643be5ef90f43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d02420feed45b0" /><Relationship Type="http://schemas.openxmlformats.org/officeDocument/2006/relationships/notesMaster" Target="/ppt/notesMasters/notesMaster1.xml" Id="Rd8022acee6df46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f0957ab4a8443e" /><Relationship Type="http://schemas.openxmlformats.org/officeDocument/2006/relationships/notesMaster" Target="/ppt/notesMasters/notesMaster1.xml" Id="Rd619c26d3d804d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4701b88d7c4453" /><Relationship Type="http://schemas.openxmlformats.org/officeDocument/2006/relationships/notesMaster" Target="/ppt/notesMasters/notesMaster1.xml" Id="R8adef824ace04b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69f98d47c14b11" /><Relationship Type="http://schemas.openxmlformats.org/officeDocument/2006/relationships/notesMaster" Target="/ppt/notesMasters/notesMaster1.xml" Id="R2db46450ede34c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6769f176c749b8" /><Relationship Type="http://schemas.openxmlformats.org/officeDocument/2006/relationships/notesMaster" Target="/ppt/notesMasters/notesMaster1.xml" Id="R9726f460c9a645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b41239e83e40ab" /><Relationship Type="http://schemas.openxmlformats.org/officeDocument/2006/relationships/notesMaster" Target="/ppt/notesMasters/notesMaster1.xml" Id="Rfa0f7cdcdcc64a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13a270bd55487d" /><Relationship Type="http://schemas.openxmlformats.org/officeDocument/2006/relationships/notesMaster" Target="/ppt/notesMasters/notesMaster1.xml" Id="Raf5c17cc568048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ebd06ca73b4afe" /><Relationship Type="http://schemas.openxmlformats.org/officeDocument/2006/relationships/notesMaster" Target="/ppt/notesMasters/notesMaster1.xml" Id="Re4a13784be7c49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aedb9a86944aa1" /><Relationship Type="http://schemas.openxmlformats.org/officeDocument/2006/relationships/notesMaster" Target="/ppt/notesMasters/notesMaster1.xml" Id="R52d8b552142542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UCI Online Retail: https://doi.org/10.24432/C5BW33</a:t>
            </a:r>
          </a:p>
          <a:p xmlns:a="http://schemas.openxmlformats.org/drawingml/2006/main">
            <a:r>
              <a:t>- README.md</a:t>
            </a:r>
          </a:p>
          <a:p xmlns:a="http://schemas.openxmlformats.org/drawingml/2006/main">
            <a:r>
              <a:t>- reports/full100_detector_interpretation_summary.json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reports/bizhallu_demo_v2_data.json</a:t>
            </a:r>
          </a:p>
          <a:p xmlns:a="http://schemas.openxmlformats.org/drawingml/2006/main">
            <a:r>
              <a:t>- docs/experiment_design.md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docs/experiment_design.md</a:t>
            </a:r>
          </a:p>
          <a:p xmlns:a="http://schemas.openxmlformats.org/drawingml/2006/main">
            <a:r>
              <a:t>- src/evaluate_detector_split_metrics.py</a:t>
            </a:r>
          </a:p>
          <a:p xmlns:a="http://schemas.openxmlformats.org/drawingml/2006/main">
            <a:r>
              <a:t>- reports/full100_detector_interpretation_summary.json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UCI Online Retail: https://doi.org/10.24432/C5BW33</a:t>
            </a:r>
          </a:p>
          <a:p xmlns:a="http://schemas.openxmlformats.org/drawingml/2006/main">
            <a:r>
              <a:t>- data/processed/data_quality_report.json</a:t>
            </a:r>
          </a:p>
          <a:p xmlns:a="http://schemas.openxmlformats.org/drawingml/2006/main">
            <a:r>
              <a:t>- data/processed/business_questions_gold_report.json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data/annotations/README.md</a:t>
            </a:r>
          </a:p>
          <a:p xmlns:a="http://schemas.openxmlformats.org/drawingml/2006/main">
            <a:r>
              <a:t>- data/annotations/annotation_guidelines.md</a:t>
            </a:r>
          </a:p>
          <a:p xmlns:a="http://schemas.openxmlformats.org/drawingml/2006/main">
            <a:r>
              <a:t>- docs/current_state_audit.md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reports/full100_detector_interpretation_summary.json</a:t>
            </a:r>
          </a:p>
          <a:p xmlns:a="http://schemas.openxmlformats.org/drawingml/2006/main">
            <a:r>
              <a:t>- results/full100_draft_detector_family_summary.csv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results/full100_draft_simple_split_report.json</a:t>
            </a:r>
          </a:p>
          <a:p xmlns:a="http://schemas.openxmlformats.org/drawingml/2006/main">
            <a:r>
              <a:t>- results/full100_draft_energy_split_report.json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docs/assets/full100_draft_detector_error_review_examples.csv</a:t>
            </a:r>
          </a:p>
          <a:p xmlns:a="http://schemas.openxmlformats.org/drawingml/2006/main">
            <a:r>
              <a:t>- reports/full100_detector_interpretation_summary.json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reports/bizhallu_demo_v2_data.json</a:t>
            </a:r>
          </a:p>
          <a:p xmlns:a="http://schemas.openxmlformats.org/drawingml/2006/main">
            <a:r>
              <a:t>- reports/bizhallu_portfolio_demo_summary.json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README.md</a:t>
            </a:r>
          </a:p>
          <a:p xmlns:a="http://schemas.openxmlformats.org/drawingml/2006/main">
            <a:r>
              <a:t>- reports/bizhallu_career_package.md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0454fda78c44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f7ac4bc4fd46b1" /><Relationship Type="http://schemas.openxmlformats.org/officeDocument/2006/relationships/slideLayout" Target="/ppt/slideLayouts/slideLayout1.xml" Id="R20121854063c4c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121854063c4c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187636a562475f" /><Relationship Type="http://schemas.openxmlformats.org/officeDocument/2006/relationships/notesSlide" Target="/ppt/notesSlides/notesSlide1.xml" Id="R2a1b4d3e210645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e3dc1cf6b94bb5" /><Relationship Type="http://schemas.openxmlformats.org/officeDocument/2006/relationships/notesSlide" Target="/ppt/notesSlides/notesSlide2.xml" Id="R963e70e3b7d24b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3420f9dfb447de" /><Relationship Type="http://schemas.openxmlformats.org/officeDocument/2006/relationships/notesSlide" Target="/ppt/notesSlides/notesSlide3.xml" Id="Rccb60c9c57bc4e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5ff7413a9421a" /><Relationship Type="http://schemas.openxmlformats.org/officeDocument/2006/relationships/notesSlide" Target="/ppt/notesSlides/notesSlide4.xml" Id="Rc0f09c6b639a4f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f1aa33b5fa4abd" /><Relationship Type="http://schemas.openxmlformats.org/officeDocument/2006/relationships/notesSlide" Target="/ppt/notesSlides/notesSlide5.xml" Id="R9a91c1df57a34e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f4636247d42e7" /><Relationship Type="http://schemas.openxmlformats.org/officeDocument/2006/relationships/notesSlide" Target="/ppt/notesSlides/notesSlide6.xml" Id="R362d11e49be643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5c902d50f346c6" /><Relationship Type="http://schemas.openxmlformats.org/officeDocument/2006/relationships/notesSlide" Target="/ppt/notesSlides/notesSlide7.xml" Id="R4c93d2ae265949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4c1beaa38840ae" /><Relationship Type="http://schemas.openxmlformats.org/officeDocument/2006/relationships/notesSlide" Target="/ppt/notesSlides/notesSlide8.xml" Id="R5f4939f139544c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51431566c540c6" /><Relationship Type="http://schemas.openxmlformats.org/officeDocument/2006/relationships/notesSlide" Target="/ppt/notesSlides/notesSlide9.xml" Id="R6de959bcdedb43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1aa19bba54e8f" /><Relationship Type="http://schemas.openxmlformats.org/officeDocument/2006/relationships/notesSlide" Target="/ppt/notesSlides/notesSlide10.xml" Id="Rf26690083d0e44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E310A4-B3C8-4615-8E4C-D9EE961EF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AI RELIABILITY FOR BUSINESS ANALYSIS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40E923-436C-4D6B-BF90-28FFC8C6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E48EA-261A-452A-A166-51DC0385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861DA-27E5-4361-BE0D-E2B33E9E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5905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125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4125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BizHallu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7EDB48-D203-46F8-BF4C-587614C1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628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Auditing hallucinated business facts in LLM-generated retail analysis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B1DA0-D4FC-4914-8AAB-56FA89E3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28900"/>
            <a:ext cx="6858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Positioning: business analytics systems should not only generate answers; they should audit whether each key fact is grounded in transaction evidence.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C3796-54D1-45C4-9F5E-7D85F7593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05250"/>
            <a:ext cx="1809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86ECB-D475-4D4E-9A23-01FFEDA92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38600"/>
            <a:ext cx="1466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100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DB56B-9495-48DA-B6CE-3A176BC9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00550"/>
            <a:ext cx="14668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deterministic questions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704D74-0432-4A29-AC5F-BE6243AB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905250"/>
            <a:ext cx="1809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5B385-BA17-4167-95AA-CBBBE643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038600"/>
            <a:ext cx="1466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205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DDA69A-8AAF-436B-9850-2477C2B1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400550"/>
            <a:ext cx="14668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provisional span labels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20B893-C402-47E4-A1CC-C05D7DCD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05250"/>
            <a:ext cx="1809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5E069-E5A1-4F4C-B559-70E0CB6B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038600"/>
            <a:ext cx="1466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0.835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1614F8-56EB-45B2-837A-C924EE7A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400550"/>
            <a:ext cx="14668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exploratory AUPRC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771296-4625-4EBE-831E-D13BB1822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905250"/>
            <a:ext cx="1809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00E1E-393C-4B0E-9ABC-B1338F96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38600"/>
            <a:ext cx="1466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0.779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50C161-6B56-4D1F-B331-2413D0CB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400550"/>
            <a:ext cx="14668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exploratory F1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7BF648-8F90-4F1C-A0D7-8B0DA022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819150"/>
            <a:ext cx="2476500" cy="430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7F73D1-D9C4-4100-ACF1-577FE0E1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066800"/>
            <a:ext cx="20383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D1D1F"/>
                </a:solidFill>
                <a:latin typeface="Aptos"/>
                <a:ea typeface="Aptos"/>
                <a:cs typeface="Aptos"/>
              </a:rPr>
              <a:t>What this project demonstrates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ABA62A-BD04-4134-BF58-8B5E4368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18383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ADE519-9BCF-4C5B-9598-6C0B5266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752600"/>
            <a:ext cx="176212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Business-grounded LLM evaluation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E72BA9-1E53-4C1D-9C2B-8637DF7A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3336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0BF692-6130-4CA4-BD79-8A2595C9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247900"/>
            <a:ext cx="176212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Span labels and token alignment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54D229-7789-437B-AEA3-497BA44D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8289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CA8F48-1350-47B9-AE39-1441AFB1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743200"/>
            <a:ext cx="176212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Dev-threshold scoring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DDFA1B-EE38-4EA6-AE3D-F1F681D13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3242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BF3119-88CB-4FCC-BEE4-F09570F1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238500"/>
            <a:ext cx="176212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Error analysis that explains limitations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757040-2699-46E2-9EF7-F6C7B8B9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400550"/>
            <a:ext cx="20383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Built on UCI Online Retail + Qwen3-0.6B</a:t>
            </a:r>
          </a:p>
        </p:txBody>
      </p:sp>
    </p:spTree>
    <p:extLst>
      <p:ext uri="{BB962C8B-B14F-4D97-AF65-F5344CB8AC3E}">
        <p14:creationId xmlns:p14="http://schemas.microsoft.com/office/powerpoint/2010/main" val="1347804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904731A-3BD4-45F2-A1D8-5FB37D1F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PROBLEM FRAMING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C91FE-D79D-49A9-A607-B43CFED5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The business risk is wrong evidence binding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68BBC1-7011-4661-A6AC-7BFC3118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LLM answers can look analytic while mixing supported and unsupported facts in the same response.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24F9F-603A-4C3C-B98F-B4B29849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E82053-AB99-47BF-A497-7891394F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8BE27B-3451-4F08-B116-26C884B24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29527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0066C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4536F-9B26-44C6-9648-5E3CD8DD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19350"/>
            <a:ext cx="2381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What the user asks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41F73-75B8-4E39-AE3A-EE8ABB0A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003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496730-E775-4ADD-9CD6-E8B320C4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914650"/>
            <a:ext cx="20764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Top products by revenue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BB29DF-EDC4-48B2-BAE5-5C646DD7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29000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670A0-0042-48CF-9957-839CF1AA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43275"/>
            <a:ext cx="20764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Country and month comparisons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484D4-16A1-4CCF-A0AE-87548C91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576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202A4A-CCFE-4283-8BE3-9B1F16BBD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71900"/>
            <a:ext cx="20764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Revenue share and returns impact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FA0AB5-E65E-43FD-A1F4-2AB738D6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86100"/>
            <a:ext cx="666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850" b="1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6E6E73"/>
                </a:solidFill>
                <a:latin typeface="Aptos"/>
                <a:ea typeface="Aptos"/>
                <a:cs typeface="Aptos"/>
              </a:rPr>
              <a:t>-&gt;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1EA03B-6440-4C52-BA96-7ABF4E4C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885950"/>
            <a:ext cx="33337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407607-A2D1-4DFB-AEA6-8271A80C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152650"/>
            <a:ext cx="2714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D1D1F"/>
                </a:solidFill>
                <a:latin typeface="Aptos"/>
                <a:ea typeface="Aptos"/>
                <a:cs typeface="Aptos"/>
              </a:rPr>
              <a:t>What the model may do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5833A1-A326-4136-A089-E820CEE2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527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E037CC-4263-4B6B-ACD3-EC0F18D7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667000"/>
            <a:ext cx="24003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Copy a real revenue amount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39B9F-7694-448F-8EF9-849F72BC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162300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58059C-B3BF-4FD4-8234-5C38729B5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76575"/>
            <a:ext cx="24003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Attach it to the wrong rank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670FA7-B153-479A-BC7F-5EECCBF5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5718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ED9BDC-D218-4351-A75E-8DE2B29E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486150"/>
            <a:ext cx="24003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Use a plausible but non-gold product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20258E-6141-4165-8075-67245B89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981450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853C38-1E2E-4F76-9269-377768AE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895725"/>
            <a:ext cx="24003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Sound confident because the tokens are easy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CDB8AA-70E1-4D0F-99AD-661E8E19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86100"/>
            <a:ext cx="666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850" b="1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6E6E73"/>
                </a:solidFill>
                <a:latin typeface="Aptos"/>
                <a:ea typeface="Aptos"/>
                <a:cs typeface="Aptos"/>
              </a:rPr>
              <a:t>-&gt;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E26DF6-BE2F-4B1D-9BED-2A24F210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90750"/>
            <a:ext cx="22860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B3261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B5CC53-C656-43F6-B131-16ECBCF8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419350"/>
            <a:ext cx="17145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Why it matters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9C68C4-2938-45EE-AC0F-7848CACC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0003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67D640-D3A9-45D6-AFA0-57DF9BC4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914650"/>
            <a:ext cx="15049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Revenue reconciliation errors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C0D086-BDE6-48D2-92EC-695E7278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429000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DB9D93-29C0-410A-BD62-BADB543D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343275"/>
            <a:ext cx="15049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Returns-impact errors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4E396DB-B2E5-4D28-8B16-92AC2F32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5762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9722FF4-1CA2-4034-BE82-84F42BF5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771900"/>
            <a:ext cx="15049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Misleading product rankings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59E5B84-EAAB-48C1-BC95-9B48AE09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05400"/>
            <a:ext cx="95631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2EF2AF6-CA59-4E3F-82A1-82E869FD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76850"/>
            <a:ext cx="91059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Core claim: internal uncertainty gives useful signal, but span-level business grounding is still needed when the answer binds ranks, entities, and amounts.</a:t>
            </a:r>
          </a:p>
        </p:txBody>
      </p:sp>
    </p:spTree>
    <p:extLst>
      <p:ext uri="{BB962C8B-B14F-4D97-AF65-F5344CB8AC3E}">
        <p14:creationId xmlns:p14="http://schemas.microsoft.com/office/powerpoint/2010/main" val="3958286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9E5E99F-60B4-4D46-93A8-B9CF8894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EXPERIMENTAL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BDC27-AB39-4CEA-9D4A-5E4DD85B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A span-level audit pipeline, not a chatbot demo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24C72-B7CE-4826-8C49-50E3FAFA5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Each stage produces a file that can be inspected before the next stage runs.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284522-C5BF-4978-8261-E5B4033B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DEC040-19AF-4D82-9A0D-52D30797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D12AF6-1799-4393-A2A3-EDDDFF62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16383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279471-0C7C-4C4E-AAC1-7304665C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1638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66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0B94AF-2200-4156-BE1E-056D56C6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1333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1. Clean 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F7127D-F2CE-48D8-8729-71C0F8291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09850"/>
            <a:ext cx="133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38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Normalize UCI Online Retail into merchandise net revenue facts.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1FEC8A-F6DB-4292-8161-FDAC63C9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95500"/>
            <a:ext cx="16383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F510C-8E57-4B54-9428-6C096EE8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95500"/>
            <a:ext cx="1638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F766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5CB8A-792F-4530-AC4E-999C9006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305050"/>
            <a:ext cx="1333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2. Gold tasks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947CE-A644-46AC-8C84-2FD192DC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609850"/>
            <a:ext cx="133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38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Create deterministic business questions and gold answers.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04E1C7-F4A1-4ED5-90D6-978A5D52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095500"/>
            <a:ext cx="16383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6DC62B-888D-47B1-AC89-98689A76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095500"/>
            <a:ext cx="1638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9A670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BF6874-3077-4163-A84B-84100FBC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305050"/>
            <a:ext cx="1333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3. Qwen answers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877BD7-FA7E-4D75-B94F-74D03768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609850"/>
            <a:ext cx="133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38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Run Qwen/Qwen3-0.6B locally and save token traces.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1AFFDF-C5A8-43ED-B1BF-353F7574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095500"/>
            <a:ext cx="16383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CAF09B-E840-4A3C-A40D-4C6A6895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095500"/>
            <a:ext cx="1638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B3261E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08C5A2-54C9-4944-9F92-87E066482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05050"/>
            <a:ext cx="1333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4. Span labels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6A6B6E-5D71-4D82-8846-F36FF6C40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609850"/>
            <a:ext cx="133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38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Mark exact correct and hallucinated business facts.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2EF82B-E0A0-41BB-82C0-6EB49D56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95500"/>
            <a:ext cx="16383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D1C9C9-D906-4CFA-8E5C-3D4C6F90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95500"/>
            <a:ext cx="1638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3A45"/>
          </a:solidFill>
          <a:ln xmlns:a="http://schemas.openxmlformats.org/drawingml/2006/main" w="0">
            <a:solidFill>
              <a:srgbClr val="2F3A4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CB6A36-73CE-4105-B025-CC491C63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305050"/>
            <a:ext cx="1333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5. Scoring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088F60-30D3-4619-8505-6CF0313B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09850"/>
            <a:ext cx="133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38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Align spans to tokens and score detector baselines.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CC33B2-2645-41AF-8565-D5FD44A3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457450"/>
            <a:ext cx="342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6E6E73"/>
                </a:solidFill>
                <a:latin typeface="Aptos"/>
                <a:ea typeface="Aptos"/>
                <a:cs typeface="Aptos"/>
              </a:rPr>
              <a:t>-&gt;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6C915C-581A-41EF-8B60-DE3347A6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457450"/>
            <a:ext cx="342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6E6E73"/>
                </a:solidFill>
                <a:latin typeface="Aptos"/>
                <a:ea typeface="Aptos"/>
                <a:cs typeface="Aptos"/>
              </a:rPr>
              <a:t>-&gt;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91003E-F920-48A2-B99D-C39C95EB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57450"/>
            <a:ext cx="342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6E6E73"/>
                </a:solidFill>
                <a:latin typeface="Aptos"/>
                <a:ea typeface="Aptos"/>
                <a:cs typeface="Aptos"/>
              </a:rPr>
              <a:t>-&gt;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89327B-7237-4C89-B8A5-D41016A9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457450"/>
            <a:ext cx="342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6E6E73"/>
                </a:solidFill>
                <a:latin typeface="Aptos"/>
                <a:ea typeface="Aptos"/>
                <a:cs typeface="Aptos"/>
              </a:rPr>
              <a:t>-&gt;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514D54-AFF7-41C2-B726-F5F4AF70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05250"/>
            <a:ext cx="468630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0F766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B9499CF-2EB9-409D-A6B2-FD99CD05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14800"/>
            <a:ext cx="2190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Evaluation guardrail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8EE7515-BD63-40D4-BACB-1F680CE2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57700"/>
            <a:ext cx="4057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Thresholds are selected on dev spans and reused on test. The two headline values are exploratory maxima across candidate signals, not confirmation estimates.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E48213D-7BE5-42C5-8B17-12F9BE7F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05250"/>
            <a:ext cx="468630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9A6700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0F962A-7A14-4B3D-AA24-CDA48EFC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114800"/>
            <a:ext cx="2190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Baseline families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515C7AC-66B1-4508-898B-7F66689F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495800"/>
            <a:ext cx="16573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0066C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600EB24-457F-42F3-BB8C-E36ECDA2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572000"/>
            <a:ext cx="1428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simple uncertainty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DFAB500-2DEA-43EE-B92A-9623B21A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495800"/>
            <a:ext cx="18097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9A670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D75041-5578-41A6-A2BC-3BB74A59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572000"/>
            <a:ext cx="15811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energy-family controls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E7E6EFD-E82F-45A1-9823-14307A13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8572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The deck summarizes completed files only: no extra metrics are introduced here.</a:t>
            </a:r>
          </a:p>
        </p:txBody>
      </p:sp>
    </p:spTree>
    <p:extLst>
      <p:ext uri="{BB962C8B-B14F-4D97-AF65-F5344CB8AC3E}">
        <p14:creationId xmlns:p14="http://schemas.microsoft.com/office/powerpoint/2010/main" val="3597237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389A0F8-E36F-47B0-B277-B38E87A4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DATASET AND TASK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22D2A-5DFD-434E-A3D4-A843BDA2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Retail facts are deterministic, but answers are not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F113AD-3CF0-4050-9651-4C6C2147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The experiment uses transaction-derived questions where each key business fact has a calculable answer.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602B1-3729-4E36-999B-F800DB1C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697C0-CD10-4FC2-B423-22734419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7FEC2F-A443-47AA-9F22-9235AFD4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0AD1B3-F9B3-42BF-AF0D-3642A9C9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14550"/>
            <a:ext cx="1543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541,909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02A668-D2C1-4199-9825-9FD1EC93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15430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raw rows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0751C3-03DB-439A-9319-BA43BC37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98120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A1BF2-2454-4D83-92D1-C51FB57B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114550"/>
            <a:ext cx="1543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38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AAA676-139A-438B-9DB0-45A9AA11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476500"/>
            <a:ext cx="15430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countries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DB332C-D5F8-49F1-B0A9-80DE949A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98120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F172AA-6E03-4F79-9B55-6368F26A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114550"/>
            <a:ext cx="1543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EC9951-09DB-4558-976A-185EA3AC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476500"/>
            <a:ext cx="15430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question types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C09710-AD07-41C5-BD37-B0B76C6D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8120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B3CC65-0A1E-4C12-9F7E-86CDF9B6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114550"/>
            <a:ext cx="1543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100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29F5B3-1A74-4303-AC69-77728465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476500"/>
            <a:ext cx="15430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questions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964660-275D-4E38-89AD-17F69009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8120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455333-AB51-4E7A-BC67-3ECF9BBF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114550"/>
            <a:ext cx="1543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95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786C3E-C197-401B-A3FD-47B664FA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476500"/>
            <a:ext cx="15430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hard/medium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C54C0F-7998-47DB-A62A-AF3D1D07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76600"/>
            <a:ext cx="2286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D1D1F"/>
                </a:solidFill>
                <a:latin typeface="Aptos"/>
                <a:ea typeface="Aptos"/>
                <a:cs typeface="Aptos"/>
              </a:rPr>
              <a:t>Question mix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5E606F-69BD-4C09-9772-5B151874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33800"/>
            <a:ext cx="10001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5A064A-3144-4E13-AD05-838B90BA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19525"/>
            <a:ext cx="2857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country_comparison_month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CB9219-0680-407F-8919-2D3752B6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819525"/>
            <a:ext cx="3381375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20 questions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CCDF7B-E816-4C54-A267-026FCE19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819525"/>
            <a:ext cx="27241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compare countries inside a month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756D12-59E6-4F4D-856F-7386FE56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33850"/>
            <a:ext cx="10001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BC3720-9BBF-4971-AAF1-BD883781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19575"/>
            <a:ext cx="2857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top_country_month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7D8CED6-7FB3-48D5-A59F-232F90B9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219575"/>
            <a:ext cx="3381375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16 questions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3A4B6E3-1721-4969-B290-E3B8C633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219575"/>
            <a:ext cx="27241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identify leading country by revenue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FE2202-CC9C-4C85-B9ED-6EC1CB40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33900"/>
            <a:ext cx="10001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E52AC52-302D-4C1E-911D-B8C50622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619625"/>
            <a:ext cx="2857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product_revenue_share_month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BD36146-5602-49A5-A50D-5864BBBA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619625"/>
            <a:ext cx="3381375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16 questions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C0295A4-F8D1-41BC-AB71-589F3BC3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9625"/>
            <a:ext cx="27241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estimate share from product and month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63923C-404E-4EFB-89FB-73B20032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10001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00897E2-4EFF-49C0-AEC5-F279165B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19675"/>
            <a:ext cx="2857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top3_products_month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F2B7AA7-C458-477D-9F5F-73D5D269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019675"/>
            <a:ext cx="3381375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13 questions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3EA0ED1-2016-4B1A-AAF5-BC6141D9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019675"/>
            <a:ext cx="27241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rank products by merchandise net revenue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D2F9B52-8962-4576-B616-BB6D49D4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34000"/>
            <a:ext cx="10001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F5F0A4C-B57D-425C-B335-74266C28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19725"/>
            <a:ext cx="2857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top_product_month + returns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2D820EE-4BF0-4AA6-8933-79B465EA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419725"/>
            <a:ext cx="3381375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25 questions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A574A5C-5F72-438C-A230-6FBE523C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419725"/>
            <a:ext cx="27241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top product, revenue change, returns impact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E9D2CFA-E7E7-4CF5-B8A6-0D2C62F2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05500"/>
            <a:ext cx="10001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35F332F-DCF5-4E4D-91DB-EC2AC822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81700"/>
            <a:ext cx="9429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Design choice: the model receives evidence rows, but the final unit of evaluation is the exact generated fact span.</a:t>
            </a:r>
          </a:p>
        </p:txBody>
      </p:sp>
    </p:spTree>
    <p:extLst>
      <p:ext uri="{BB962C8B-B14F-4D97-AF65-F5344CB8AC3E}">
        <p14:creationId xmlns:p14="http://schemas.microsoft.com/office/powerpoint/2010/main" val="20567723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F03EABD-A456-4E23-8C91-7D6443E4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EVALUATION 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478BD-DE2B-44CB-B683-5E901134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Labels focus on high-risk dev/test business facts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A584D-4F24-4F95-9767-0F9E453D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The annotation target is not the whole answer. It is each key fact span that a business user would rely 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25454-097F-422A-A984-EBB803E9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F620E7-3A6C-4DF4-B12F-B61E02E2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044DEB-8D8C-4F56-85F1-B34360B8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81200"/>
            <a:ext cx="2000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E8A6CA-19B7-4898-9042-5298F23C7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14550"/>
            <a:ext cx="16573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B9AC7-0264-43A1-9216-C3C29279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76500"/>
            <a:ext cx="16573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selected dev/test questions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6E6916-93A6-4DF2-92A3-2065F3F3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1981200"/>
            <a:ext cx="2000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C15B00-0FEC-44E0-AFC9-89062576A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114550"/>
            <a:ext cx="16573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205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C41CBF-A935-4915-8D84-41500940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476500"/>
            <a:ext cx="16573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provisional span labels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CED896-3DDC-4AB4-95EC-8F0DE16C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1981200"/>
            <a:ext cx="2000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EDBA80-C447-4C0A-A1C6-4ADA5AFB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114550"/>
            <a:ext cx="16573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103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D14C8C-7B5F-4D5A-88B0-0DB95120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476500"/>
            <a:ext cx="16573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test spans scored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56844-90CB-4CD1-B972-C4D73506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981200"/>
            <a:ext cx="2000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D6F1CF-4571-47E6-B44C-A18E8962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114550"/>
            <a:ext cx="16573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61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A02F12-C3D6-4210-97B0-E95A535F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476500"/>
            <a:ext cx="16573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test positives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D7FD2-9F06-4E76-B380-85C03FC9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1981200"/>
            <a:ext cx="1428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8C08A2-5BF2-4866-ACE2-26F1B2C86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14550"/>
            <a:ext cx="1085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42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30ABA7-0D6B-40B1-B816-7D43EFBD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476500"/>
            <a:ext cx="10858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test negatives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90F703-E1D0-4213-85B9-6DAED65C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67100"/>
            <a:ext cx="47625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66A061-4C1C-4282-B849-63BCD3AF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14750"/>
            <a:ext cx="2381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D1D1F"/>
                </a:solidFill>
                <a:latin typeface="Aptos"/>
                <a:ea typeface="Aptos"/>
                <a:cs typeface="Aptos"/>
              </a:rPr>
              <a:t>What gets labeled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6E2DA7-BBFA-4454-B9D0-950B1195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576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05D4EB-7763-4F73-A593-9C39AC6D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171950"/>
            <a:ext cx="3524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product and country names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97FDB0-18B3-4B73-8B79-8EC4F4A0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5243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E63D3D-6A9D-466C-90CC-0A287069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38650"/>
            <a:ext cx="3524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rank claims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D182D9-343E-4809-9C30-F9EE4E4F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7910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8907CA-D1AA-486C-9348-A2552C63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705350"/>
            <a:ext cx="3524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currency amounts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7ED815-A1E3-4D59-A7AA-1724D0A3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0577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ED1924-DD96-4E34-A6A0-008D0157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72050"/>
            <a:ext cx="3524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month and comparison direction claims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D33E34C-181F-44EE-9FC6-192ABEBC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67100"/>
            <a:ext cx="47625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B3261E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5E58238-41C7-45E8-A4FA-B4118BCE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14750"/>
            <a:ext cx="2667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Why span labels matter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776E4D9-8C4A-4E89-AF66-813C20A8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171950"/>
            <a:ext cx="39814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A single answer can contain both supported and hallucinated facts. Whole-answer grading would hide the mixed failure mode this project is designed to inspect.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266E237-A3B1-44DB-ACE9-3641D5EA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524500"/>
            <a:ext cx="6953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0F766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F23B255-2E73-4115-BD86-81914F9E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638800"/>
            <a:ext cx="6572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Labels: 205 AI-assisted provisional spans; 15 selected spans received added assistant review. No human benchmark.</a:t>
            </a:r>
          </a:p>
        </p:txBody>
      </p:sp>
    </p:spTree>
    <p:extLst>
      <p:ext uri="{BB962C8B-B14F-4D97-AF65-F5344CB8AC3E}">
        <p14:creationId xmlns:p14="http://schemas.microsoft.com/office/powerpoint/2010/main" val="11591693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DB0D98F-28DF-41BD-B066-5F254C09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DETECTOR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E5524-79DB-4F20-970B-8A5F25150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Simple uncertainty leads this exploratory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85F8DF-76B5-49ED-80FE-2BF21A1F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Top-2 margin has the highest observed test AUPRC; mean token entropy has the highest observed test F1.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8D317-6917-481D-8843-EBB4A3AA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E4ADF-8232-4DDE-B686-31B2CBF4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3DC2EE-DEAD-4667-8603-B118093D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50482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354E0-09FC-4ADC-B9F9-BAEE2CA1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62200"/>
            <a:ext cx="3333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D1D1F"/>
                </a:solidFill>
                <a:latin typeface="Aptos"/>
                <a:ea typeface="Aptos"/>
                <a:cs typeface="Aptos"/>
              </a:rPr>
              <a:t>Exploratory test AUPRC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3B5142-1E98-40E4-86BC-7D135F6B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5750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Top-2 margin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CA6D5-E128-4DB3-BE96-2AF1592A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914650"/>
            <a:ext cx="21907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BBF870-44E1-42DD-ACF7-FE23F57D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914650"/>
            <a:ext cx="1829276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4A90B3-D7DD-46F6-9C8F-7B1F585A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86702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0.835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F3DCAD-C171-4DF1-8098-98323118A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3375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Energy gap 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B243D1-DA83-4BE0-9AA6-7562E964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90900"/>
            <a:ext cx="21907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3D5F09-25D0-4868-B6B1-F09CB9E7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90900"/>
            <a:ext cx="1818322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2E8E48-A597-4327-B0A7-49282A691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34327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0.830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B36D5-ECB3-4E3D-832C-B76347D3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1000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Mean token entropy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E53CC1-CAC1-4B47-952A-F73741E7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67150"/>
            <a:ext cx="21907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95379F-7110-4AFE-B3AF-A06315EB7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67150"/>
            <a:ext cx="1772317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173C9F-B6FE-4B7B-8B2C-2DB88F9D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81952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0.809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133331-D91A-4F6D-A944-7F3EC1FE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8625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Spilled mass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57AA60-072C-444F-A25B-A2F74700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343400"/>
            <a:ext cx="21907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7F2CCA-209A-4F19-B5F7-9DFED433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343400"/>
            <a:ext cx="1770126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65B209-5710-46E9-9495-BD2660CE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429577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0.808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FC365F-85DA-4BF7-84B7-B0BBD277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476250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C5C2FF-3B01-460A-99FC-A41EF66B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362200"/>
            <a:ext cx="2952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D1D1F"/>
                </a:solidFill>
                <a:latin typeface="Aptos"/>
                <a:ea typeface="Aptos"/>
                <a:cs typeface="Aptos"/>
              </a:rPr>
              <a:t>Exploratory test F1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2AFE50-199A-410F-935C-C5484B47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85750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Mean token entropy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231499-506B-4C61-893B-7F1E0670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14650"/>
            <a:ext cx="20002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96BC26-73D6-4497-949B-927B02BDD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14650"/>
            <a:ext cx="155819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19E3B0-FBFD-4851-B051-39B854D2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86702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0.779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2F9887-1C41-435E-AC29-9ADBC65E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3375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Spilled top-2 mass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52E87C-087D-4EB9-A17C-41618FC8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390900"/>
            <a:ext cx="20002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7080C53-EB1B-4D3C-BA51-5A65F640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390900"/>
            <a:ext cx="1546193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6700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D0B8990-ABF1-4AF2-B90C-C7162FAC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334327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0.773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4E4EB42-FEA8-4967-8429-326D96E5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1000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Top-2 margin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78F02A8-B811-4010-A172-31F52A8E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867150"/>
            <a:ext cx="20002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55232CE-24EC-4560-AF23-EE5584E0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867150"/>
            <a:ext cx="1504188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0B2D43C-EC03-465B-981B-5E9B7E04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381952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0.752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DC589E0-9319-4988-85A7-C33EE2AF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86250"/>
            <a:ext cx="233362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Pure energy delta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3ACAAB3-10DE-4F07-88F7-8B76B273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43400"/>
            <a:ext cx="20002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7E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D1EF142-B797-4E64-AAFD-D7A3ECDEB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43400"/>
            <a:ext cx="1488186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DAC94D4-E8C1-4312-86B7-049CA77D7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4295775"/>
            <a:ext cx="66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0.744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D6F888E-2153-4AC8-8AB9-024DF58A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29250"/>
            <a:ext cx="84772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0066CC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7BA64CC-7AC0-4DD1-8F03-90694FAF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62600"/>
            <a:ext cx="8096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Takeaway: internal uncertainty is a useful detector signal, but it is not a complete grounding mechanism for business facts.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EDC73A5-5902-4D47-A0CF-AB737082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8572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103 test spans; dev-selected thresholds. Values are exploratory maxima across candidate signals.</a:t>
            </a:r>
          </a:p>
        </p:txBody>
      </p:sp>
    </p:spTree>
    <p:extLst>
      <p:ext uri="{BB962C8B-B14F-4D97-AF65-F5344CB8AC3E}">
        <p14:creationId xmlns:p14="http://schemas.microsoft.com/office/powerpoint/2010/main" val="20094657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0B49EE0-F1B2-40F8-8D64-C2AEF2FF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CONFUSION MATRIX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10773-6DC1-4566-BB32-07F266129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Detector behavior depends on the operating objective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8A66F8-85E0-4315-9791-CFABED0E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Top-2 margin is precise; energy-style spilled mass catches more positives but creates more false alarms.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F05F70-4CFE-4C67-9E8C-D7669731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1C6F0F-75A5-4089-8662-86A11CBC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A2031-3CB4-4AFC-8539-FD19334F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038350"/>
            <a:ext cx="3429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Top-2 margin: observed AUPRC lead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61FBD-9CE0-49EE-A1EA-5DE7046F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4765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445E3-0824-446F-8B1B-1ECDFEEB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5717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45530-630D-41FB-AF73-0142672C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0099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true positives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6239AF-F52C-4010-AF51-3981868A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4765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C99444-D07B-48D6-9C40-09C6F507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5717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7A08A2-15BB-4A13-9932-11F31FB4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0099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false positives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2C432-8626-4178-9E58-5877D72F6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528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B134E0-5E6D-4B9F-A720-CA013460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4480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ECE27-5A62-4152-9C0D-F6A3DACE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862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false negatives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A6887A-BA17-4BE8-BD25-CB4E5D7A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3528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AE7B9D-B15C-48EC-8618-656BEBFE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4480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35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E1B17F-A1CA-4A0E-B79E-8192EC2B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8862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true negatives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48FA5-94FC-4D72-A5D7-E3A095E9C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438650"/>
            <a:ext cx="3048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Precision 0.854 / Recall 0.672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A88092-126A-4978-8931-97009944B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038350"/>
            <a:ext cx="3429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Spilled mass: observed energy-F1 lead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7A738D-B807-4064-9D76-3831A0C2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4765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D0CA31-0F88-4358-AFD3-7B6BB1ED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5717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51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5CEA06-E348-4F0A-88FA-0B1BE007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0099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true positives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798D44-E3B1-4A16-BD0E-834B1B60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4765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BDF869-D0E6-45F3-AD32-62524B68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E93AE8-66CF-4889-9EFE-EFDF59B0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0099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false positives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DDDC40-01F5-41ED-AEA7-617E42A0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3528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E40BBF-E801-4B01-A0F6-8CBC9787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4480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CE824F-8A45-434C-A7B2-F9AABB76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8862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false negatives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C9A2BD-E9B3-46D8-ACA7-2F0AB9CA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352800"/>
            <a:ext cx="1524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92C9124-310D-4193-A295-665A9A977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448050"/>
            <a:ext cx="1295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034CCCF-FA6C-4247-8A88-AD9FF627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886200"/>
            <a:ext cx="12954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true negatives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C0437C1-30EC-436A-A9C4-D6D2270E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438650"/>
            <a:ext cx="3048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Precision 0.718 / Recall 0.836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DF5F7BA-6AA8-4C99-A43E-0CDD6534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5276850"/>
            <a:ext cx="762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CFE68D6-8137-4C03-86F0-CF6BE305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372100"/>
            <a:ext cx="7162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Interpretation: the baselines are not simply good or bad. They expose a precision-recall tradeoff that matters for how a business audit workflow would be used.</a:t>
            </a:r>
          </a:p>
        </p:txBody>
      </p:sp>
    </p:spTree>
    <p:extLst>
      <p:ext uri="{BB962C8B-B14F-4D97-AF65-F5344CB8AC3E}">
        <p14:creationId xmlns:p14="http://schemas.microsoft.com/office/powerpoint/2010/main" val="841429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397E5E1-F7DA-42FC-B2F6-49C6E4DA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ERROR ANALYSIS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E75AE-EC9A-45E3-AF34-963E9EF5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The hard cases are concrete business facts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D41F20-6515-4437-B7D5-C0F837BD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Most errors are not vague hallucinations; they are wrong amounts, ranks, countries, or comparison claims.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120ECA-4138-4D8F-8FA2-7B0329F7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9327B-64ED-410E-B2F8-72F30A04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5FA92-FBD4-436C-91ED-C67AEC62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38350"/>
            <a:ext cx="9525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3A45"/>
          </a:solidFill>
          <a:ln xmlns:a="http://schemas.openxmlformats.org/drawingml/2006/main" w="0">
            <a:solidFill>
              <a:srgbClr val="2F3A4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8C76AC-689C-4D69-AF1C-ED61F14F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71700"/>
            <a:ext cx="2095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Fact type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C6C0BB-72F5-47C0-B101-84DDABAC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171700"/>
            <a:ext cx="2476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Top-2 margin error pattern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69C637-9AF2-45C0-BF0E-F33A607CD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171700"/>
            <a:ext cx="2476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Spilled mass error pattern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98E72-AB97-4254-9DE3-E695CCFA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76500"/>
            <a:ext cx="9525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A155B-B40E-4EEA-8412-F67FB72E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2952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currency_amount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057A5-8F7E-4B39-9ED8-9366D41D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571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9 missed / 5 false alarms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7585B-159E-4FC9-BB94-96759223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571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6 missed / 8 false alarms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07F52-26BA-424B-9EB2-874DA564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57500"/>
            <a:ext cx="9525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B22E6C-9924-491E-9B41-45705E86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52750"/>
            <a:ext cx="2952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ranking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F2C10-505D-4915-9472-CBA6EF99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952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3 missed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C6F24-E07D-4FA7-AA90-D076A31E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952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3 missed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DD6CFD-1845-4341-AF6E-72ACB982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38500"/>
            <a:ext cx="9525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E4F689-9D5D-4FD9-95F6-D450F887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33750"/>
            <a:ext cx="2952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country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AFD1A1-B3BB-4F5E-8EE5-C59D5655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33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3 missed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D37C52-DF40-46AA-8EE1-84A3EBB4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333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low count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A4DBED-5999-42EC-869E-84B9AEF7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9525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2003E5-58C0-4615-A49B-60F3DF5F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14750"/>
            <a:ext cx="2952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comparison_direction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A18EAF-DEBF-46D4-81AA-C82198C9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714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3 missed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FF81CC-2F70-460F-85C3-3A1383D9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714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2 false alarms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4DA3A4-16CA-487C-B130-904D7B46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00500"/>
            <a:ext cx="9525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B224E5-CFE2-48F0-ABFF-626C156F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95750"/>
            <a:ext cx="2952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month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58687A-7AD5-44DA-BBA5-9AC7D9C27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095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low count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0BC32D-05C2-4E2A-91B5-E5131165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095750"/>
            <a:ext cx="2476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4 false alarms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7B9C79F-E8EC-4425-B211-DB1D1CBC2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876800"/>
            <a:ext cx="8667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B3261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DE2458D-E081-4564-9308-40D0E740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29200"/>
            <a:ext cx="2286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Why this is meaningful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078982D-1431-4AA8-9121-0832EE3F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295900"/>
            <a:ext cx="7810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A fluent model can bind a correct value to the wrong business fact even when its wording looks certain.</a:t>
            </a:r>
          </a:p>
        </p:txBody>
      </p:sp>
    </p:spTree>
    <p:extLst>
      <p:ext uri="{BB962C8B-B14F-4D97-AF65-F5344CB8AC3E}">
        <p14:creationId xmlns:p14="http://schemas.microsoft.com/office/powerpoint/2010/main" val="1339384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6799AAF-009F-4AF8-B67C-D0EDDC97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PORTFOLIO DEMO CASES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A9EA2-AAA5-4CFD-99A7-4F60AD96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Two cases make the failure visible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D111B5-E6DA-4918-97F8-561AC9F8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The demo page lets a reviewer inspect evidence, Qwen answer spans, and detector readouts for q_0064 and q_0069.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6BEFF-AB1A-426D-BBDB-D9F9ACFA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73B4B-CCE4-4694-8684-5BE981BD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0DA155-A327-4D40-8AC0-F1368A39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953000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6ED65-7E36-4351-A978-7B44CD2D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953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66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CF09C-629A-4171-B90D-F38FC768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447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q_0064: April 2011 top-3 products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B1B514-72A2-4F25-BA8C-F6BEB48B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05100"/>
            <a:ext cx="4476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Ask for rank, stock code, product name, and net revenue.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45DC6-73B6-4478-9B41-887F4F38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33750"/>
            <a:ext cx="20955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0F766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2007EC-2322-43A5-9ACC-E59FB617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86150"/>
            <a:ext cx="16192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Gold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D304F5-5B20-40FA-AD8D-8F3785B8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714750"/>
            <a:ext cx="16954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Rank 3: 22084, PAPER CHAIN KIT EMPIRE, GBP 6,619.51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D82471-563B-4D8D-BF9C-86C7AD50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333750"/>
            <a:ext cx="20955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B3261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2E90A4-3BCD-43A1-A11C-BAADD8C2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486150"/>
            <a:ext cx="16192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Qwen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E3A572-010C-4806-A7C9-A336E717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714750"/>
            <a:ext cx="16954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Rank 3: WOODEN UNION JACK BUNTING, GBP 4,173.18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3AEE3-74A6-447A-9888-D3F39389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95800"/>
            <a:ext cx="44767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88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88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The answer contains correct rank-1 amount and rank-2 product spans, then fails on rank-3 binding.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159F5E-E178-4BD3-9F1D-8D45A1D8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114550"/>
            <a:ext cx="4953000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F6B5D2-D68D-4E78-9113-82831E6C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114550"/>
            <a:ext cx="4953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B3261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09A1BE-5DFE-41B1-AD3A-64CD2B1C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343150"/>
            <a:ext cx="447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q_0069: September 2011 top-3 products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FA5563-E15D-468D-AF60-2C37299B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05100"/>
            <a:ext cx="4476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13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Ask for the same top-3 merchandise net revenue ranking.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C69060-E339-4792-926B-20199A77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333750"/>
            <a:ext cx="20955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0F766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5E2E2A-53F2-470C-B5CE-DCCFFE54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86150"/>
            <a:ext cx="16192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Gold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5B6216-0FA5-4420-A33C-B24D72BF6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714750"/>
            <a:ext cx="16954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Rank 1: SET OF TEA COFFEE SUGAR TINS PANTRY; rank 2: REGENCY CAKESTAND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A095B7-CFC6-4BEE-94E5-298281B7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333750"/>
            <a:ext cx="20955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EEE"/>
          </a:solidFill>
          <a:ln xmlns:a="http://schemas.openxmlformats.org/drawingml/2006/main" w="9525">
            <a:solidFill>
              <a:srgbClr val="B3261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30AEC0-C367-4FB2-9B6F-46237910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86150"/>
            <a:ext cx="16192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Qwen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886AE7-886A-4447-8BDB-7DA2D250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714750"/>
            <a:ext cx="16954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2F3A45"/>
                </a:solidFill>
                <a:latin typeface="Aptos"/>
                <a:ea typeface="Aptos"/>
                <a:cs typeface="Aptos"/>
              </a:rPr>
              <a:t>Rank 1: JUMBO BAG RED RETROSPOT; ranks 2-3 shifted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571F57-341E-4610-8C14-47F27B52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95800"/>
            <a:ext cx="44767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088" b="1">
                <a:solidFill>
                  <a:srgbClr val="2F3A45"/>
                </a:solidFill>
                <a:latin typeface="Aptos"/>
                <a:ea typeface="Aptos"/>
                <a:cs typeface="Aptos"/>
              </a:defRPr>
            </a:pPr>
            <a:r>
              <a:rPr sz="1088" b="1">
                <a:solidFill>
                  <a:srgbClr val="2F3A45"/>
                </a:solidFill>
                <a:latin typeface="Aptos"/>
                <a:ea typeface="Aptos"/>
                <a:cs typeface="Aptos"/>
              </a:rPr>
              <a:t>The wrong ranking spans receive low uncertainty, producing missed hallucinations in the selected detector readouts.</a:t>
            </a:r>
          </a:p>
        </p:txBody>
      </p:sp>
    </p:spTree>
    <p:extLst>
      <p:ext uri="{BB962C8B-B14F-4D97-AF65-F5344CB8AC3E}">
        <p14:creationId xmlns:p14="http://schemas.microsoft.com/office/powerpoint/2010/main" val="17013490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CBACA32-6C72-467F-A90C-5F5E8365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238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PERSONAL BRANDING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9CAFB5-8AC5-4AC6-A438-ED328BA5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857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D1D1F"/>
                </a:solidFill>
                <a:latin typeface="Aptos Display"/>
                <a:ea typeface="Aptos Display"/>
                <a:cs typeface="Aptos Display"/>
              </a:rPr>
              <a:t>What this project says about the builder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DBBBD-8297-4554-AA67-22BC08F6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A business analytics profile with hands-on AI reliability, evaluation design, and evidence-aware reporting.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AB957-EDD2-4C30-8DF6-263B40F2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6DA"/>
          </a:solidFill>
          <a:ln xmlns:a="http://schemas.openxmlformats.org/drawingml/2006/main" w="0">
            <a:solidFill>
              <a:srgbClr val="D6D6D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F71C6-28D4-4BD1-8126-2EE720213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00775"/>
            <a:ext cx="47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E6E73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E73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76512-B834-4E84-A7A0-4A45490A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19300"/>
            <a:ext cx="32004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78815-2DAD-4F31-8589-0E165F76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05050"/>
            <a:ext cx="2190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Background fit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2060E4-04B6-4684-A1F1-587E0D4E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860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5EAA3-79DF-47C4-9A3B-472B7036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8003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Accounting and supply management lens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88DEBB-8753-4CCB-BE15-2179ECB5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432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B9901-3C10-4236-A25E-920F07D3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2575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Retail revenue, returns, and ranking tasks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48306-5879-4584-A372-08F73E78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004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6C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07BFD-3DEA-485C-A47B-B97DCF178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147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JHU MSBAAI analytics storytelling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44C36-513C-495F-9189-0AC96AD0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19300"/>
            <a:ext cx="32004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356562-92C9-4743-9BC1-5E408B6E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305050"/>
            <a:ext cx="2190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Technical proof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54D6CF-DCDC-47E1-AF73-A7C3D036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8860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4292E5-B891-4AEA-B08A-3BFE2A07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003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Local Qwen3-0.6B generation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6A8EF3-6C68-4E7E-AE3B-20738099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432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21268D-4F6F-4920-8D89-66CD78DE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2575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Token trace collection and alignment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67975A-4B6D-4EC5-A302-6646E686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004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183929-6FEF-4E8C-8C60-71FFD57F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147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Dev-threshold / test comparison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AAE525-0150-43C8-9D2C-C2BC665C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19300"/>
            <a:ext cx="32004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6D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A35DEE-CEB4-44C9-A901-85E819A0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305050"/>
            <a:ext cx="2190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B3261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B3261E"/>
                </a:solidFill>
                <a:latin typeface="Aptos"/>
                <a:ea typeface="Aptos"/>
                <a:cs typeface="Aptos"/>
              </a:rPr>
              <a:t>Honest scope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EF0D8E-744D-4FA4-9517-21D5D44F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8860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3251C6-DB4B-44FE-99DA-F364E2CD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003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Small exploratory study, not a universal detector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4A64B3-E624-4C26-95E1-8D6A5D4A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3432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2C34F0-63F1-4A3D-BB76-78CA04BA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575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AI-assisted labels; no human benchmark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141EDD-C5EE-4C68-88AF-12D1D0E5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800475"/>
            <a:ext cx="666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261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873330-E2D9-4D7F-83F1-9DE863A1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714750"/>
            <a:ext cx="2286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D1D1F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D1D1F"/>
                </a:solidFill>
                <a:latin typeface="Aptos"/>
                <a:ea typeface="Aptos"/>
                <a:cs typeface="Aptos"/>
              </a:rPr>
              <a:t>Evidence binding remains unsolved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421662-3796-42A0-ADD7-DB832400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429250"/>
            <a:ext cx="87820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0066CC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04052F-D9C2-43F8-B0B7-F22B0A19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43550"/>
            <a:ext cx="82867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1088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Interview sentence: I built a retail analytics hallucination audit that shows where internal uncertainty helps and where business-grounded evidence checking is still needed.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F86CC6A-9DD2-4C18-A64A-AA9C78DD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6057900"/>
            <a:ext cx="14287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0066CC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FA64A92-5179-403A-BDE8-42C93168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6134100"/>
            <a:ext cx="12001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0066C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066CC"/>
                </a:solidFill>
                <a:latin typeface="Aptos"/>
                <a:ea typeface="Aptos"/>
                <a:cs typeface="Aptos"/>
              </a:rPr>
              <a:t>GitHub repo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B8AC968-A16D-45F2-A6DA-F6A621D3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6057900"/>
            <a:ext cx="1619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5F2"/>
          </a:solidFill>
          <a:ln xmlns:a="http://schemas.openxmlformats.org/drawingml/2006/main" w="9525">
            <a:solidFill>
              <a:srgbClr val="0F766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152DE36-25A5-4019-B4CE-FBE63EFD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6134100"/>
            <a:ext cx="13906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Pages demo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6319E9F-04ED-42AA-91E6-51D8BADA1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6057900"/>
            <a:ext cx="17907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6DB"/>
          </a:solidFill>
          <a:ln xmlns:a="http://schemas.openxmlformats.org/drawingml/2006/main" w="9525">
            <a:solidFill>
              <a:srgbClr val="9A670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D38B6BC-B9EF-4E90-8976-609822F7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6134100"/>
            <a:ext cx="15621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9A67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9A6700"/>
                </a:solidFill>
                <a:latin typeface="Aptos"/>
                <a:ea typeface="Aptos"/>
                <a:cs typeface="Aptos"/>
              </a:rPr>
              <a:t>PPT interview deck</a:t>
            </a:r>
          </a:p>
        </p:txBody>
      </p:sp>
    </p:spTree>
    <p:extLst>
      <p:ext uri="{BB962C8B-B14F-4D97-AF65-F5344CB8AC3E}">
        <p14:creationId xmlns:p14="http://schemas.microsoft.com/office/powerpoint/2010/main" val="6052975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2026-08-31T23:57:30.2720000Z</dcterms:created>
  <dcterms:modified xsi:type="dcterms:W3CDTF">2026-08-31T23:57:30.2720000Z</dcterms:modified>
</coreProperties>
</file>