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charts/chart1.xml" ContentType="application/vnd.openxmlformats-officedocument.drawingml.chart+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9aa09ffccd3a42df" /><Relationship Type="http://schemas.openxmlformats.org/officeDocument/2006/relationships/extended-properties" Target="/docProps/app.xml" Id="R657af424459845be" /><Relationship Type="http://schemas.openxmlformats.org/officeDocument/2006/relationships/officeDocument" Target="/ppt/presentation.xml" Id="Ra7e47f3c9c20420c" /></Relationships>
</file>

<file path=ppt/presentation.xml><?xml version="1.0" encoding="utf-8"?>
<p:presentation xmlns:p="http://schemas.openxmlformats.org/presentationml/2006/main">
  <p:sldMasterIdLst>
    <p:sldMasterId xmlns:r="http://schemas.openxmlformats.org/officeDocument/2006/relationships" id="2147483648" r:id="Rf739bcc5e7074474"/>
  </p:sldMasterIdLst>
  <p:notesMasterIdLst>
    <p:notesMasterId xmlns:r="http://schemas.openxmlformats.org/officeDocument/2006/relationships" r:id="Rbe659bc822764c6a"/>
  </p:notesMasterIdLst>
  <p:sldIdLst>
    <p:sldId xmlns:r="http://schemas.openxmlformats.org/officeDocument/2006/relationships" id="256" r:id="Rf0af215a22d0461e"/>
    <p:sldId xmlns:r="http://schemas.openxmlformats.org/officeDocument/2006/relationships" id="257" r:id="Rcef7f9cf0352450a"/>
    <p:sldId xmlns:r="http://schemas.openxmlformats.org/officeDocument/2006/relationships" id="258" r:id="R5d307f9c9ae947b6"/>
    <p:sldId xmlns:r="http://schemas.openxmlformats.org/officeDocument/2006/relationships" id="259" r:id="R162c8d130aac4a60"/>
    <p:sldId xmlns:r="http://schemas.openxmlformats.org/officeDocument/2006/relationships" id="260" r:id="R5e6d70c2835948f9"/>
    <p:sldId xmlns:r="http://schemas.openxmlformats.org/officeDocument/2006/relationships" id="261" r:id="R967477c5cb064841"/>
    <p:sldId xmlns:r="http://schemas.openxmlformats.org/officeDocument/2006/relationships" id="262" r:id="R005a54fb7b014672"/>
    <p:sldId xmlns:r="http://schemas.openxmlformats.org/officeDocument/2006/relationships" id="263" r:id="R9696a75b37684c31"/>
    <p:sldId xmlns:r="http://schemas.openxmlformats.org/officeDocument/2006/relationships" id="264" r:id="R282720d2375940fb"/>
    <p:sldId xmlns:r="http://schemas.openxmlformats.org/officeDocument/2006/relationships" id="265" r:id="R0c4e535a040c46f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e825e10267046c0" /><Relationship Type="http://schemas.openxmlformats.org/officeDocument/2006/relationships/slideMaster" Target="/ppt/slideMasters/slideMaster1.xml" Id="Rf739bcc5e7074474" /><Relationship Type="http://schemas.openxmlformats.org/officeDocument/2006/relationships/notesMaster" Target="/ppt/notesMasters/notesMaster1.xml" Id="Rbe659bc822764c6a" /><Relationship Type="http://schemas.openxmlformats.org/officeDocument/2006/relationships/presProps" Target="/ppt/presProps.xml" Id="R09860c9794cb4921" /><Relationship Type="http://schemas.openxmlformats.org/officeDocument/2006/relationships/tableStyles" Target="/ppt/tableStyles.xml" Id="Raac3324fd8934117" /><Relationship Type="http://schemas.openxmlformats.org/officeDocument/2006/relationships/slide" Target="/ppt/slides/slide1.xml" Id="Rf0af215a22d0461e" /><Relationship Type="http://schemas.openxmlformats.org/officeDocument/2006/relationships/slide" Target="/ppt/slides/slide2.xml" Id="Rcef7f9cf0352450a" /><Relationship Type="http://schemas.openxmlformats.org/officeDocument/2006/relationships/slide" Target="/ppt/slides/slide3.xml" Id="R5d307f9c9ae947b6" /><Relationship Type="http://schemas.openxmlformats.org/officeDocument/2006/relationships/slide" Target="/ppt/slides/slide4.xml" Id="R162c8d130aac4a60" /><Relationship Type="http://schemas.openxmlformats.org/officeDocument/2006/relationships/slide" Target="/ppt/slides/slide5.xml" Id="R5e6d70c2835948f9" /><Relationship Type="http://schemas.openxmlformats.org/officeDocument/2006/relationships/slide" Target="/ppt/slides/slide6.xml" Id="R967477c5cb064841" /><Relationship Type="http://schemas.openxmlformats.org/officeDocument/2006/relationships/slide" Target="/ppt/slides/slide7.xml" Id="R005a54fb7b014672" /><Relationship Type="http://schemas.openxmlformats.org/officeDocument/2006/relationships/slide" Target="/ppt/slides/slide8.xml" Id="R9696a75b37684c31" /><Relationship Type="http://schemas.openxmlformats.org/officeDocument/2006/relationships/slide" Target="/ppt/slides/slide9.xml" Id="R282720d2375940fb" /><Relationship Type="http://schemas.openxmlformats.org/officeDocument/2006/relationships/slide" Target="/ppt/slides/slide10.xml" Id="R0c4e535a040c46f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d087cf1191348f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1a5a3bcc61141eb" /><Relationship Type="http://schemas.openxmlformats.org/officeDocument/2006/relationships/notesMaster" Target="/ppt/notesMasters/notesMaster1.xml" Id="R522caa54eab64565" /></Relationships>
</file>

<file path=ppt/notesSlides/_rels/notesSlide2.xml.rels>&#65279;<?xml version="1.0" encoding="utf-8"?><Relationships xmlns="http://schemas.openxmlformats.org/package/2006/relationships"><Relationship Type="http://schemas.openxmlformats.org/officeDocument/2006/relationships/slide" Target="/ppt/slides/slide2.xml" Id="R44d88545c2184a9c" /><Relationship Type="http://schemas.openxmlformats.org/officeDocument/2006/relationships/notesMaster" Target="/ppt/notesMasters/notesMaster1.xml" Id="R829470564224478a" /></Relationships>
</file>

<file path=ppt/notesSlides/_rels/notesSlide3.xml.rels>&#65279;<?xml version="1.0" encoding="utf-8"?><Relationships xmlns="http://schemas.openxmlformats.org/package/2006/relationships"><Relationship Type="http://schemas.openxmlformats.org/officeDocument/2006/relationships/slide" Target="/ppt/slides/slide3.xml" Id="R17d3c2a9491f485f" /><Relationship Type="http://schemas.openxmlformats.org/officeDocument/2006/relationships/notesMaster" Target="/ppt/notesMasters/notesMaster1.xml" Id="Rf27fc4a2d83544c2" /></Relationships>
</file>

<file path=ppt/notesSlides/_rels/notesSlide4.xml.rels>&#65279;<?xml version="1.0" encoding="utf-8"?><Relationships xmlns="http://schemas.openxmlformats.org/package/2006/relationships"><Relationship Type="http://schemas.openxmlformats.org/officeDocument/2006/relationships/slide" Target="/ppt/slides/slide4.xml" Id="R5a71bd3ec8164c7f" /><Relationship Type="http://schemas.openxmlformats.org/officeDocument/2006/relationships/notesMaster" Target="/ppt/notesMasters/notesMaster1.xml" Id="R2e37563fe9a64bfe" /></Relationships>
</file>

<file path=ppt/notesSlides/_rels/notesSlide5.xml.rels>&#65279;<?xml version="1.0" encoding="utf-8"?><Relationships xmlns="http://schemas.openxmlformats.org/package/2006/relationships"><Relationship Type="http://schemas.openxmlformats.org/officeDocument/2006/relationships/slide" Target="/ppt/slides/slide5.xml" Id="R12e978f7496a4820" /><Relationship Type="http://schemas.openxmlformats.org/officeDocument/2006/relationships/notesMaster" Target="/ppt/notesMasters/notesMaster1.xml" Id="R72806956ab1741a0" /></Relationships>
</file>

<file path=ppt/notesSlides/_rels/notesSlide6.xml.rels>&#65279;<?xml version="1.0" encoding="utf-8"?><Relationships xmlns="http://schemas.openxmlformats.org/package/2006/relationships"><Relationship Type="http://schemas.openxmlformats.org/officeDocument/2006/relationships/slide" Target="/ppt/slides/slide6.xml" Id="R9f8638c6e5ec42fa" /><Relationship Type="http://schemas.openxmlformats.org/officeDocument/2006/relationships/notesMaster" Target="/ppt/notesMasters/notesMaster1.xml" Id="R34acf3fdca594db1" /></Relationships>
</file>

<file path=ppt/notesSlides/_rels/notesSlide7.xml.rels>&#65279;<?xml version="1.0" encoding="utf-8"?><Relationships xmlns="http://schemas.openxmlformats.org/package/2006/relationships"><Relationship Type="http://schemas.openxmlformats.org/officeDocument/2006/relationships/slide" Target="/ppt/slides/slide7.xml" Id="R993e1c04108d4b8b" /><Relationship Type="http://schemas.openxmlformats.org/officeDocument/2006/relationships/notesMaster" Target="/ppt/notesMasters/notesMaster1.xml" Id="Rc82c766078c440ef" /></Relationships>
</file>

<file path=ppt/notesSlides/_rels/notesSlide8.xml.rels>&#65279;<?xml version="1.0" encoding="utf-8"?><Relationships xmlns="http://schemas.openxmlformats.org/package/2006/relationships"><Relationship Type="http://schemas.openxmlformats.org/officeDocument/2006/relationships/slide" Target="/ppt/slides/slide8.xml" Id="R0132d4dae2284da0" /><Relationship Type="http://schemas.openxmlformats.org/officeDocument/2006/relationships/notesMaster" Target="/ppt/notesMasters/notesMaster1.xml" Id="R0e4f04087d8d4f76" /></Relationships>
</file>

<file path=ppt/notesSlides/_rels/notesSlide9.xml.rels>&#65279;<?xml version="1.0" encoding="utf-8"?><Relationships xmlns="http://schemas.openxmlformats.org/package/2006/relationships"><Relationship Type="http://schemas.openxmlformats.org/officeDocument/2006/relationships/slide" Target="/ppt/slides/slide9.xml" Id="R219840bf288c4708" /><Relationship Type="http://schemas.openxmlformats.org/officeDocument/2006/relationships/notesMaster" Target="/ppt/notesMasters/notesMaster1.xml" Id="Rb1ef132b85af472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6357850f8394ecb" /><Relationship Type="http://schemas.openxmlformats.org/officeDocument/2006/relationships/notesMaster" Target="/ppt/notesMasters/notesMaster1.xml" Id="Rc409a6449c62499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 am a current MS student at Johns Hopkins Carey Business School, pursuing the Master of Science in Business Analytics and Artificial Intelligence. BizHallu asks whether AI-generated business conclusions follow from transaction evidence. I directed the project with AI-assisted implementation and review. My accounting and supply-management background motivates the distinction between a number that reconciles and a relationship that supports a decision.</a:t>
            </a:r>
          </a:p>
          <a:p xmlns:a="http://schemas.openxmlformats.org/drawingml/2006/main">
            <a:r>
              <a:t/>
            </a:r>
          </a:p>
          <a:p xmlns:a="http://schemas.openxmlformats.org/drawingml/2006/main">
            <a:r>
              <a:t>Sources:</a:t>
            </a:r>
          </a:p>
          <a:p xmlns:a="http://schemas.openxmlformats.org/drawingml/2006/main">
            <a:r>
              <a:t>https://github.com/Yuchi-Wang02/bizhallu/blob/main/reports/bizhallu_demo_v2_data.json</a:t>
            </a:r>
          </a:p>
          <a:p xmlns:a="http://schemas.openxmlformats.org/drawingml/2006/main">
            <a:r>
              <a:t>https://doi.org/10.24432/C5BW33</a:t>
            </a:r>
          </a:p>
          <a:p xmlns:a="http://schemas.openxmlformats.org/drawingml/2006/main">
            <a:r>
              <a:t>Statistical source SHA-256: 096bae57edec06e74c6f4e029419b844adb421d252a1f8c60335ae1859dc0727</a:t>
            </a:r>
          </a:p>
          <a:p xmlns:a="http://schemas.openxmlformats.org/drawingml/2006/main">
            <a:r>
              <a:t>B2 sensitivity source SHA-256: 6c79de033666a5f9af5bdcf18222a761b186bf6404ac566d7b7a1284b834494d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Here is April 2011. The answer places WOODEN UNION JACK BUNTING third with revenue of 4,173.18 pounds. We can locate that exact product and amount in the source table. But six shown products have larger values. The correct third product is PAPER CHAIN KIT EMPIRE at 6,619.51 pounds. A check that only asks whether the amount appears in the table would miss the ranking error.</a:t>
            </a:r>
          </a:p>
          <a:p xmlns:a="http://schemas.openxmlformats.org/drawingml/2006/main">
            <a:r>
              <a:t/>
            </a:r>
          </a:p>
          <a:p xmlns:a="http://schemas.openxmlformats.org/drawingml/2006/main">
            <a:r>
              <a:t>Sources:</a:t>
            </a:r>
          </a:p>
          <a:p xmlns:a="http://schemas.openxmlformats.org/drawingml/2006/main">
            <a:r>
              <a:t>https://github.com/Yuchi-Wang02/bizhallu/blob/main/reports/bizhallu_demo_v2_data.json</a:t>
            </a:r>
          </a:p>
          <a:p xmlns:a="http://schemas.openxmlformats.org/drawingml/2006/main">
            <a:r>
              <a:t>Statistical source SHA-256: 096bae57edec06e74c6f4e029419b844adb421d252a1f8c60335ae1859dc0727</a:t>
            </a:r>
          </a:p>
          <a:p xmlns:a="http://schemas.openxmlformats.org/drawingml/2006/main">
            <a:r>
              <a:t>B2 sensitivity source SHA-256: 6c79de033666a5f9af5bdcf18222a761b186bf6404ac566d7b7a1284b834494d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September answer repeats the pattern across all three listed products. Their stated ranks are one, two and three, while their ranks in the eight shown evidence rows are three, eight and two. Every product still matches its own amount. I use these cases to distinguish row fidelity from relationship correctness. They are selected historical examples, not evidence of a general error rate or an automatic verifier.</a:t>
            </a:r>
          </a:p>
          <a:p xmlns:a="http://schemas.openxmlformats.org/drawingml/2006/main">
            <a:r>
              <a:t/>
            </a:r>
          </a:p>
          <a:p xmlns:a="http://schemas.openxmlformats.org/drawingml/2006/main">
            <a:r>
              <a:t>Sources:</a:t>
            </a:r>
          </a:p>
          <a:p xmlns:a="http://schemas.openxmlformats.org/drawingml/2006/main">
            <a:r>
              <a:t>https://github.com/Yuchi-Wang02/bizhallu/blob/main/reports/bizhallu_demo_v2_data.json</a:t>
            </a:r>
          </a:p>
          <a:p xmlns:a="http://schemas.openxmlformats.org/drawingml/2006/main">
            <a:r>
              <a:t>Statistical source SHA-256: 096bae57edec06e74c6f4e029419b844adb421d252a1f8c60335ae1859dc0727</a:t>
            </a:r>
          </a:p>
          <a:p xmlns:a="http://schemas.openxmlformats.org/drawingml/2006/main">
            <a:r>
              <a:t>B2 sensitivity source SHA-256: 6c79de033666a5f9af5bdcf18222a761b186bf6404ac566d7b7a1284b834494d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research question is what uncertainty signals miss when copied facts form an incorrect business relationship. A rank only makes sense with its product, metric and comparison scope. The proposed comparison asks whether an evidence checker adds useful information under matched conditions. Business definitions remain part of the task: negative transaction value can include fees and adjustments, so it cannot establish physical returns. The historical merchandise definition uses a documented stock-code heuristic.</a:t>
            </a:r>
          </a:p>
          <a:p xmlns:a="http://schemas.openxmlformats.org/drawingml/2006/main">
            <a:r>
              <a:t/>
            </a:r>
          </a:p>
          <a:p xmlns:a="http://schemas.openxmlformats.org/drawingml/2006/main">
            <a:r>
              <a:t>Sources:</a:t>
            </a:r>
          </a:p>
          <a:p xmlns:a="http://schemas.openxmlformats.org/drawingml/2006/main">
            <a:r>
              <a:t>https://github.com/Yuchi-Wang02/bizhallu/blob/main/configs/relation_annotation_v2.json</a:t>
            </a:r>
          </a:p>
          <a:p xmlns:a="http://schemas.openxmlformats.org/drawingml/2006/main">
            <a:r>
              <a:t>https://github.com/Yuchi-Wang02/bizhallu/blob/main/configs/business_metric_contract_v1_1.json</a:t>
            </a:r>
          </a:p>
          <a:p xmlns:a="http://schemas.openxmlformats.org/drawingml/2006/main">
            <a:r>
              <a:t>Statistical source SHA-256: 096bae57edec06e74c6f4e029419b844adb421d252a1f8c60335ae1859dc0727</a:t>
            </a:r>
          </a:p>
          <a:p xmlns:a="http://schemas.openxmlformats.org/drawingml/2006/main">
            <a:r>
              <a:t>B2 sensitivity source SHA-256: 6c79de033666a5f9af5bdcf18222a761b186bf6404ac566d7b7a1284b834494d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pipeline turns retail transactions into deterministic questions and evidence tables, then captures local Qwen answers and token traces. B1 retains the original 205 provisional spans across 35 development and test answers. A separate B2 sensitivity adds nine assistant-provisional atoms for the omitted dev answer, without changing the 103 old test spans. Fifteen selected original spans received additional assistant review. None of this is independent human annotation or end-to-end claim extraction.</a:t>
            </a:r>
          </a:p>
          <a:p xmlns:a="http://schemas.openxmlformats.org/drawingml/2006/main">
            <a:r>
              <a:t/>
            </a:r>
          </a:p>
          <a:p xmlns:a="http://schemas.openxmlformats.org/drawingml/2006/main">
            <a:r>
              <a:t>Sources:</a:t>
            </a:r>
          </a:p>
          <a:p xmlns:a="http://schemas.openxmlformats.org/drawingml/2006/main">
            <a:r>
              <a:t>https://github.com/Yuchi-Wang02/bizhallu/blob/main/reports/bizhallu_statistics_v2_report.json</a:t>
            </a:r>
          </a:p>
          <a:p xmlns:a="http://schemas.openxmlformats.org/drawingml/2006/main">
            <a:r>
              <a:t>https://github.com/Yuchi-Wang02/bizhallu/blob/main/reports/bizhallu_demo_v2_data.json</a:t>
            </a:r>
          </a:p>
          <a:p xmlns:a="http://schemas.openxmlformats.org/drawingml/2006/main">
            <a:r>
              <a:t>https://github.com/Yuchi-Wang02/bizhallu/blob/main/reports/bizhallu_q0048_dev_sensitivity_report.json</a:t>
            </a:r>
          </a:p>
          <a:p xmlns:a="http://schemas.openxmlformats.org/drawingml/2006/main">
            <a:r>
              <a:t>Statistical source SHA-256: 096bae57edec06e74c6f4e029419b844adb421d252a1f8c60335ae1859dc0727</a:t>
            </a:r>
          </a:p>
          <a:p xmlns:a="http://schemas.openxmlformats.org/drawingml/2006/main">
            <a:r>
              <a:t>B2 sensitivity source SHA-256: 6c79de033666a5f9af5bdcf18222a761b186bf6404ac566d7b7a1284b834494d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chart preserves B1's original test results. Entropy F1 0.779; flag-every-span F1 0.744. Paired F1 difference +0.0355; exploratory 95% interval [-0.0356, 0.1047]. That interval is conditional on fixed thresholds and is not a B2 interval. B2 adds one previously omitted dev answer with nine provisional correct facts. Refitting on dev lowers entropy F1 to 0.752 on the same old test, with five fewer false alarms and six more missed errors. Margin is unchanged in this check. We report sensitivity, not a new winner or fresh confirmation.</a:t>
            </a:r>
          </a:p>
          <a:p xmlns:a="http://schemas.openxmlformats.org/drawingml/2006/main">
            <a:r>
              <a:t/>
            </a:r>
          </a:p>
          <a:p xmlns:a="http://schemas.openxmlformats.org/drawingml/2006/main">
            <a:r>
              <a:t>Sources:</a:t>
            </a:r>
          </a:p>
          <a:p xmlns:a="http://schemas.openxmlformats.org/drawingml/2006/main">
            <a:r>
              <a:t>https://github.com/Yuchi-Wang02/bizhallu/blob/main/reports/bizhallu_statistics_v2_report.json</a:t>
            </a:r>
          </a:p>
          <a:p xmlns:a="http://schemas.openxmlformats.org/drawingml/2006/main">
            <a:r>
              <a:t>https://github.com/Yuchi-Wang02/bizhallu/blob/main/reports/bizhallu_q0048_dev_sensitivity_report.json</a:t>
            </a:r>
          </a:p>
          <a:p xmlns:a="http://schemas.openxmlformats.org/drawingml/2006/main">
            <a:r>
              <a:t>Statistical source SHA-256: 096bae57edec06e74c6f4e029419b844adb421d252a1f8c60335ae1859dc0727</a:t>
            </a:r>
          </a:p>
          <a:p xmlns:a="http://schemas.openxmlformats.org/drawingml/2006/main">
            <a:r>
              <a:t>B2 sensitivity source SHA-256: 6c79de033666a5f9af5bdcf18222a761b186bf6404ac566d7b7a1284b834494d</a:t>
            </a:r>
          </a:p>
          <a:p xmlns:a="http://schemas.openxmlformats.org/drawingml/2006/main">
            <a:r>
              <a:t>Chart workbook stores six-decimal presentation values; source analysis retains full saved-trace precision. Labels show three decimals.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One methodological correction is especially important. A list marker is generated before the product and amount that follow it. Low uncertainty on that marker cannot establish that the completed relationship was confidently wrong. The saved raw teacher-forced logits also differ from generation probabilities after sampling transformations. Some nominally different features are mathematical aliases: same-step energy gap is token negative log probability. These distinctions prevent an unfair comparison with a checker that sees the whole answer.</a:t>
            </a:r>
          </a:p>
          <a:p xmlns:a="http://schemas.openxmlformats.org/drawingml/2006/main">
            <a:r>
              <a:t/>
            </a:r>
          </a:p>
          <a:p xmlns:a="http://schemas.openxmlformats.org/drawingml/2006/main">
            <a:r>
              <a:t>Sources:</a:t>
            </a:r>
          </a:p>
          <a:p xmlns:a="http://schemas.openxmlformats.org/drawingml/2006/main">
            <a:r>
              <a:t>https://github.com/Yuchi-Wang02/bizhallu/blob/main/reports/bizhallu_statistics_v2_report.json</a:t>
            </a:r>
          </a:p>
          <a:p xmlns:a="http://schemas.openxmlformats.org/drawingml/2006/main">
            <a:r>
              <a:t>https://github.com/Yuchi-Wang02/bizhallu/blob/main/reports/bizhallu_demo_v2_data.json</a:t>
            </a:r>
          </a:p>
          <a:p xmlns:a="http://schemas.openxmlformats.org/drawingml/2006/main">
            <a:r>
              <a:t>Statistical source SHA-256: 096bae57edec06e74c6f4e029419b844adb421d252a1f8c60335ae1859dc0727</a:t>
            </a:r>
          </a:p>
          <a:p xmlns:a="http://schemas.openxmlformats.org/drawingml/2006/main">
            <a:r>
              <a:t>B2 sensitivity source SHA-256: 6c79de033666a5f9af5bdcf18222a761b186bf6404ac566d7b7a1284b834494d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results describe a limited retrospective study. The annotation queue depended on generated-answer status, development and test share contexts, and independent human agreement has not been measured. The six curated relationships clarify particular cases; they do not replace the 205 labels. No result here establishes performance on larger models, unseen periods, automatically extracted claims or production business reports.</a:t>
            </a:r>
          </a:p>
          <a:p xmlns:a="http://schemas.openxmlformats.org/drawingml/2006/main">
            <a:r>
              <a:t/>
            </a:r>
          </a:p>
          <a:p xmlns:a="http://schemas.openxmlformats.org/drawingml/2006/main">
            <a:r>
              <a:t>Sources:</a:t>
            </a:r>
          </a:p>
          <a:p xmlns:a="http://schemas.openxmlformats.org/drawingml/2006/main">
            <a:r>
              <a:t>https://github.com/Yuchi-Wang02/bizhallu/blob/main/reports/bizhallu_statistics_v2_report.json</a:t>
            </a:r>
          </a:p>
          <a:p xmlns:a="http://schemas.openxmlformats.org/drawingml/2006/main">
            <a:r>
              <a:t>https://github.com/Yuchi-Wang02/bizhallu/blob/main/configs/relation_annotation_v2.json</a:t>
            </a:r>
          </a:p>
          <a:p xmlns:a="http://schemas.openxmlformats.org/drawingml/2006/main">
            <a:r>
              <a:t>Statistical source SHA-256: 096bae57edec06e74c6f4e029419b844adb421d252a1f8c60335ae1859dc0727</a:t>
            </a:r>
          </a:p>
          <a:p xmlns:a="http://schemas.openxmlformats.org/drawingml/2006/main">
            <a:r>
              <a:t>B2 sensitivity source SHA-256: 6c79de033666a5f9af5bdcf18222a761b186bf6404ac566d7b7a1284b834494d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next implementation targets product rankings. It will use the question, generated answer, metric contract and evidence rows to return a support decision, evidence reference and abstention when needed. Gold answers and evaluation labels stay outside prediction. Two independent reviewers will establish relation labels. The comparison will report extraction coverage and abstentions, because a checker can appear accurate by avoiding difficult claims. This verifier is proposed work, not a completed result.</a:t>
            </a:r>
          </a:p>
          <a:p xmlns:a="http://schemas.openxmlformats.org/drawingml/2006/main">
            <a:r>
              <a:t/>
            </a:r>
          </a:p>
          <a:p xmlns:a="http://schemas.openxmlformats.org/drawingml/2006/main">
            <a:r>
              <a:t>Sources:</a:t>
            </a:r>
          </a:p>
          <a:p xmlns:a="http://schemas.openxmlformats.org/drawingml/2006/main">
            <a:r>
              <a:t>https://github.com/Yuchi-Wang02/bizhallu/blob/main/configs/relation_annotation_v2.json</a:t>
            </a:r>
          </a:p>
          <a:p xmlns:a="http://schemas.openxmlformats.org/drawingml/2006/main">
            <a:r>
              <a:t>https://github.com/Yuchi-Wang02/bizhallu/blob/main/configs/confirmation_set_v1_protocol.json</a:t>
            </a:r>
          </a:p>
          <a:p xmlns:a="http://schemas.openxmlformats.org/drawingml/2006/main">
            <a:r>
              <a:t>Statistical source SHA-256: 096bae57edec06e74c6f4e029419b844adb421d252a1f8c60335ae1859dc0727</a:t>
            </a:r>
          </a:p>
          <a:p xmlns:a="http://schemas.openxmlformats.org/drawingml/2006/main">
            <a:r>
              <a:t>B2 sensitivity source SHA-256: 6c79de033666a5f9af5bdcf18222a761b186bf6404ac566d7b7a1284b834494d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My request is a focused discussion of the annotation unit and comparison design. The immediate deliverable would be a small independently reviewed relation set and one evidence checker. The existing 48-context design offers a later evaluation path, but it remains unexecuted and estimation-focused. Model and prompt settings, reviewers, and the prediction protocol must be ready first. A second dataset or model would follow only after this smaller comparison is credible.</a:t>
            </a:r>
          </a:p>
          <a:p xmlns:a="http://schemas.openxmlformats.org/drawingml/2006/main">
            <a:r>
              <a:t/>
            </a:r>
          </a:p>
          <a:p xmlns:a="http://schemas.openxmlformats.org/drawingml/2006/main">
            <a:r>
              <a:t>Sources:</a:t>
            </a:r>
          </a:p>
          <a:p xmlns:a="http://schemas.openxmlformats.org/drawingml/2006/main">
            <a:r>
              <a:t>https://github.com/Yuchi-Wang02/bizhallu/blob/main/configs/relation_annotation_v2.json</a:t>
            </a:r>
          </a:p>
          <a:p xmlns:a="http://schemas.openxmlformats.org/drawingml/2006/main">
            <a:r>
              <a:t>https://github.com/Yuchi-Wang02/bizhallu/blob/main/configs/confirmation_set_v1_protocol.json</a:t>
            </a:r>
          </a:p>
          <a:p xmlns:a="http://schemas.openxmlformats.org/drawingml/2006/main">
            <a:r>
              <a:t>Statistical source SHA-256: 096bae57edec06e74c6f4e029419b844adb421d252a1f8c60335ae1859dc0727</a:t>
            </a:r>
          </a:p>
          <a:p xmlns:a="http://schemas.openxmlformats.org/drawingml/2006/main">
            <a:r>
              <a:t>B2 sensitivity source SHA-256: 6c79de033666a5f9af5bdcf18222a761b186bf6404ac566d7b7a1284b834494d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69e90beaa664cf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bea43fb18b84e3e" /><Relationship Type="http://schemas.openxmlformats.org/officeDocument/2006/relationships/slideLayout" Target="/ppt/slideLayouts/slideLayout1.xml" Id="Rc07193c8da044ff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07193c8da044ff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4e6901f370f3458e" /><Relationship Type="http://schemas.openxmlformats.org/officeDocument/2006/relationships/notesSlide" Target="/ppt/notesSlides/notesSlide1.xml" Id="Rfa5083891f9645e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2294a8d94fad46e2" /><Relationship Type="http://schemas.openxmlformats.org/officeDocument/2006/relationships/notesSlide" Target="/ppt/notesSlides/notesSlide2.xml" Id="R0e07dbb422184b72"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290fc891e91440ac" /><Relationship Type="http://schemas.openxmlformats.org/officeDocument/2006/relationships/notesSlide" Target="/ppt/notesSlides/notesSlide3.xml" Id="R64f24129b0e2475d"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755c4910fb7147b4" /><Relationship Type="http://schemas.openxmlformats.org/officeDocument/2006/relationships/notesSlide" Target="/ppt/notesSlides/notesSlide4.xml" Id="Rb7a2f556766a458c"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fdb41d0097c64b5c" /><Relationship Type="http://schemas.openxmlformats.org/officeDocument/2006/relationships/notesSlide" Target="/ppt/notesSlides/notesSlide5.xml" Id="R44b0ede222b14706"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5f3d011561bd4016" /><Relationship Type="http://schemas.openxmlformats.org/officeDocument/2006/relationships/chart" Target="/ppt/slides/charts/chart1.xml" Id="Rfcdceb560ca14532" /><Relationship Type="http://schemas.openxmlformats.org/officeDocument/2006/relationships/notesSlide" Target="/ppt/notesSlides/notesSlide6.xml" Id="R23f947c9025742c7"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985f1699c9d843c9" /><Relationship Type="http://schemas.openxmlformats.org/officeDocument/2006/relationships/notesSlide" Target="/ppt/notesSlides/notesSlide7.xml" Id="R380c17f2afb84f0d"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8374bb0ace7c4c81" /><Relationship Type="http://schemas.openxmlformats.org/officeDocument/2006/relationships/notesSlide" Target="/ppt/notesSlides/notesSlide8.xml" Id="R4f20033686fe4bc5"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9722911a5d524486" /><Relationship Type="http://schemas.openxmlformats.org/officeDocument/2006/relationships/notesSlide" Target="/ppt/notesSlides/notesSlide9.xml" Id="R961f771c39da410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d25ec3b832f340a9" /><Relationship Type="http://schemas.openxmlformats.org/officeDocument/2006/relationships/notesSlide" Target="/ppt/notesSlides/notesSlide10.xml" Id="R5d69960d51d44665"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Test F1</c:v>
          </c:tx>
          <c:spPr>
            <a:solidFill xmlns:a="http://schemas.openxmlformats.org/drawingml/2006/main">
              <a:srgbClr val="18765E"/>
            </a:solidFill>
          </c:spPr>
          <c:dLbls>
            <c:dLbl>
              <c:idx val="0"/>
              <c:tx>
                <c:rich>
                  <a:bodyPr xmlns:a="http://schemas.openxmlformats.org/drawingml/2006/main"/>
                  <a:lstStyle xmlns:a="http://schemas.openxmlformats.org/drawingml/2006/main"/>
                  <a:p xmlns:a="http://schemas.openxmlformats.org/drawingml/2006/main">
                    <a:r>
                      <a:rPr sz="1800" b="1">
                        <a:latin typeface="Arial"/>
                        <a:ea typeface="Arial"/>
                        <a:cs typeface="Arial"/>
                      </a:rPr>
                      <a:t>0.779</a:t>
                    </a:r>
                  </a:p>
                </c:rich>
              </c:tx>
              <c:txPr>
                <a:bodyPr xmlns:a="http://schemas.openxmlformats.org/drawingml/2006/main" anchorCtr="1"/>
                <a:lstStyle xmlns:a="http://schemas.openxmlformats.org/drawingml/2006/main"/>
                <a:p xmlns:a="http://schemas.openxmlformats.org/drawingml/2006/main">
                  <a:pPr>
                    <a:defRPr sz="1800" b="1">
                      <a:latin typeface="Arial"/>
                      <a:ea typeface="Arial"/>
                      <a:cs typeface="Arial"/>
                    </a:defRPr>
                  </a:pPr>
                </a:p>
              </c:txPr>
              <c:dLblPos val="outEnd"/>
              <c:showLegendKey val="0"/>
              <c:showVal val="0"/>
              <c:showCatName val="0"/>
              <c:showSerName val="0"/>
              <c:showPercent val="0"/>
              <c:showBubbleSize val="0"/>
            </c:dLbl>
            <c:dLbl>
              <c:idx val="1"/>
              <c:tx>
                <c:rich>
                  <a:bodyPr xmlns:a="http://schemas.openxmlformats.org/drawingml/2006/main"/>
                  <a:lstStyle xmlns:a="http://schemas.openxmlformats.org/drawingml/2006/main"/>
                  <a:p xmlns:a="http://schemas.openxmlformats.org/drawingml/2006/main">
                    <a:r>
                      <a:rPr sz="1800" b="1">
                        <a:latin typeface="Arial"/>
                        <a:ea typeface="Arial"/>
                        <a:cs typeface="Arial"/>
                      </a:rPr>
                      <a:t>0.744</a:t>
                    </a:r>
                  </a:p>
                </c:rich>
              </c:tx>
              <c:txPr>
                <a:bodyPr xmlns:a="http://schemas.openxmlformats.org/drawingml/2006/main" anchorCtr="1"/>
                <a:lstStyle xmlns:a="http://schemas.openxmlformats.org/drawingml/2006/main"/>
                <a:p xmlns:a="http://schemas.openxmlformats.org/drawingml/2006/main">
                  <a:pPr>
                    <a:defRPr sz="1800" b="1">
                      <a:latin typeface="Arial"/>
                      <a:ea typeface="Arial"/>
                      <a:cs typeface="Arial"/>
                    </a:defRPr>
                  </a:pPr>
                </a:p>
              </c:txPr>
              <c:dLblPos val="outEnd"/>
              <c:showLegendKey val="0"/>
              <c:showVal val="0"/>
              <c:showCatName val="0"/>
              <c:showSerName val="0"/>
              <c:showPercent val="0"/>
              <c:showBubbleSize val="0"/>
            </c:dLbl>
            <c:dLbl>
              <c:idx val="2"/>
              <c:tx>
                <c:rich>
                  <a:bodyPr xmlns:a="http://schemas.openxmlformats.org/drawingml/2006/main"/>
                  <a:lstStyle xmlns:a="http://schemas.openxmlformats.org/drawingml/2006/main"/>
                  <a:p xmlns:a="http://schemas.openxmlformats.org/drawingml/2006/main">
                    <a:r>
                      <a:rPr sz="1800" b="1">
                        <a:latin typeface="Arial"/>
                        <a:ea typeface="Arial"/>
                        <a:cs typeface="Arial"/>
                      </a:rPr>
                      <a:t>0.752</a:t>
                    </a:r>
                  </a:p>
                </c:rich>
              </c:tx>
              <c:txPr>
                <a:bodyPr xmlns:a="http://schemas.openxmlformats.org/drawingml/2006/main" anchorCtr="1"/>
                <a:lstStyle xmlns:a="http://schemas.openxmlformats.org/drawingml/2006/main"/>
                <a:p xmlns:a="http://schemas.openxmlformats.org/drawingml/2006/main">
                  <a:pPr>
                    <a:defRPr sz="1800" b="1">
                      <a:latin typeface="Arial"/>
                      <a:ea typeface="Arial"/>
                      <a:cs typeface="Arial"/>
                    </a:defRPr>
                  </a:pPr>
                </a:p>
              </c:txPr>
              <c:dLblPos val="outEnd"/>
              <c:showLegendKey val="0"/>
              <c:showVal val="0"/>
              <c:showCatName val="0"/>
              <c:showSerName val="0"/>
              <c:showPercent val="0"/>
              <c:showBubbleSize val="0"/>
            </c:dLbl>
          </c:dLbls>
          <c:cat>
            <c:strRef>
              <c:f>'Chart Data'!$A$2:$A$4</c:f>
              <c:strCache>
                <c:ptCount val="3"/>
                <c:pt idx="0">
                  <c:v>Token entropy</c:v>
                </c:pt>
                <c:pt idx="1">
                  <c:v>Flag every span</c:v>
                </c:pt>
                <c:pt idx="2">
                  <c:v>Top-2 margin</c:v>
                </c:pt>
              </c:strCache>
            </c:strRef>
          </c:cat>
          <c:val>
            <c:numRef>
              <c:f>'Chart Data'!$B$2:$B$4</c:f>
              <c:numCache>
                <c:formatCode>0.000</c:formatCode>
                <c:ptCount val="3"/>
                <c:pt idx="0">
                  <c:v>0.779412</c:v>
                </c:pt>
                <c:pt idx="1">
                  <c:v>0.743902</c:v>
                </c:pt>
                <c:pt idx="2">
                  <c:v>0.752294</c:v>
                </c:pt>
              </c:numCache>
            </c:numRef>
          </c:val>
        </c:ser>
        <c:dLbls>
          <c:txPr>
            <a:bodyPr xmlns:a="http://schemas.openxmlformats.org/drawingml/2006/main" anchorCtr="1"/>
            <a:lstStyle xmlns:a="http://schemas.openxmlformats.org/drawingml/2006/main"/>
            <a:p xmlns:a="http://schemas.openxmlformats.org/drawingml/2006/main">
              <a:pPr>
                <a:defRPr sz="1800" b="1">
                  <a:latin typeface="Arial"/>
                  <a:ea typeface="Arial"/>
                  <a:cs typeface="Arial"/>
                </a:defRPr>
              </a:pPr>
            </a:p>
          </c:txPr>
          <c:dLblPos val="outEnd"/>
          <c:showLegendKey val="0"/>
          <c:showVal val="0"/>
          <c:showCatName val="0"/>
          <c:showSerName val="0"/>
          <c:showPercent val="0"/>
          <c:showBubbleSize val="0"/>
          <c:showLeaderLines val="0"/>
        </c:dLbls>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575">
                <a:solidFill>
                  <a:srgbClr val="666666"/>
                </a:solidFill>
                <a:latin typeface="Arial"/>
                <a:ea typeface="Arial"/>
                <a:cs typeface="Arial"/>
              </a:defRPr>
            </a:pPr>
          </a:p>
        </c:txPr>
        <c:crossAx val="48672768"/>
      </c:catAx>
      <c:valAx>
        <c:axId val="48672768"/>
        <c:scaling>
          <c:orientation val="minMax"/>
          <c:max val="1"/>
          <c:min val="0"/>
        </c:scaling>
        <c:delete val="0"/>
        <c:axPos val="l"/>
        <c:numFmt formatCode="0.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500">
                <a:solidFill>
                  <a:srgbClr val="666666"/>
                </a:solidFill>
                <a:latin typeface="Arial"/>
                <a:ea typeface="Arial"/>
                <a:cs typeface="Arial"/>
              </a:defRPr>
            </a:pPr>
          </a:p>
        </c:txPr>
        <c:crossAx val="48650112"/>
        <c:crossBetween val="between"/>
        <c:majorUnit val="0.2"/>
      </c:valAx>
      <c:spPr>
        <a:solidFill xmlns:a="http://schemas.openxmlformats.org/drawingml/2006/main">
          <a:srgbClr val="FFFFFF"/>
        </a:solidFill>
      </c:spPr>
    </c:plotArea>
    <c:plotVisOnly val="1"/>
  </c:chart>
  <c:spPr>
    <a:solidFill xmlns:a="http://schemas.openxmlformats.org/drawingml/2006/main">
      <a:srgbClr val="FFFFFF"/>
    </a:solidFill>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752EB0B0-9436-47F4-BB85-0DC153DA0728}"/>
              </a:ext>
            </a:extLst>
          </p:cNvPr>
          <p:cNvSpPr>
            <a:spLocks xmlns:a="http://schemas.openxmlformats.org/drawingml/2006/main" noGrp="1"/>
          </p:cNvSpPr>
          <p:nvPr/>
        </p:nvSpPr>
        <p:spPr>
          <a:xfrm xmlns:a="http://schemas.openxmlformats.org/drawingml/2006/main">
            <a:off x="609600" y="1571625"/>
            <a:ext cx="10763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400" b="1">
                <a:solidFill>
                  <a:srgbClr val="202124"/>
                </a:solidFill>
                <a:latin typeface="Arial"/>
                <a:ea typeface="Arial"/>
                <a:cs typeface="Arial"/>
              </a:defRPr>
            </a:pPr>
            <a:r>
              <a:rPr sz="5400" b="1">
                <a:solidFill>
                  <a:srgbClr val="202124"/>
                </a:solidFill>
                <a:latin typeface="Arial"/>
                <a:ea typeface="Arial"/>
                <a:cs typeface="Arial"/>
              </a:rPr>
              <a:t>BizHallu</a:t>
            </a:r>
          </a:p>
        </p:txBody>
      </p:sp>
      <p:sp>
        <p:nvSpPr>
          <p:cNvPr id="2" name="">
            <a:extLst xmlns:a="http://schemas.openxmlformats.org/drawingml/2006/main">
              <a:ext uri="{FF2B5EF4-FFF2-40B4-BE49-F238E27FC236}">
                <a16:creationId xmlns:a16="http://schemas.microsoft.com/office/drawing/2014/main" id="{DA2466E2-0E43-4BC4-8A16-D7CF1DB484D1}"/>
              </a:ext>
            </a:extLst>
          </p:cNvPr>
          <p:cNvSpPr>
            <a:spLocks xmlns:a="http://schemas.openxmlformats.org/drawingml/2006/main" noGrp="1"/>
          </p:cNvSpPr>
          <p:nvPr/>
        </p:nvSpPr>
        <p:spPr>
          <a:xfrm xmlns:a="http://schemas.openxmlformats.org/drawingml/2006/main">
            <a:off x="628650" y="2790825"/>
            <a:ext cx="10287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0">
                <a:solidFill>
                  <a:srgbClr val="18765E"/>
                </a:solidFill>
                <a:latin typeface="Arial"/>
                <a:ea typeface="Arial"/>
                <a:cs typeface="Arial"/>
              </a:defRPr>
            </a:pPr>
            <a:r>
              <a:rPr sz="2850" b="0">
                <a:solidFill>
                  <a:srgbClr val="18765E"/>
                </a:solidFill>
                <a:latin typeface="Arial"/>
                <a:ea typeface="Arial"/>
                <a:cs typeface="Arial"/>
              </a:rPr>
              <a:t>Auditing AI-generated business analysis against transaction evidence</a:t>
            </a:r>
          </a:p>
        </p:txBody>
      </p:sp>
      <p:sp>
        <p:nvSpPr>
          <p:cNvPr id="3" name="">
            <a:extLst xmlns:a="http://schemas.openxmlformats.org/drawingml/2006/main">
              <a:ext uri="{FF2B5EF4-FFF2-40B4-BE49-F238E27FC236}">
                <a16:creationId xmlns:a16="http://schemas.microsoft.com/office/drawing/2014/main" id="{74FC6D29-EB26-4F61-9649-EB69C211CE2A}"/>
              </a:ext>
            </a:extLst>
          </p:cNvPr>
          <p:cNvSpPr>
            <a:spLocks xmlns:a="http://schemas.openxmlformats.org/drawingml/2006/main" noGrp="1"/>
          </p:cNvSpPr>
          <p:nvPr/>
        </p:nvSpPr>
        <p:spPr>
          <a:xfrm xmlns:a="http://schemas.openxmlformats.org/drawingml/2006/main">
            <a:off x="628650" y="4191000"/>
            <a:ext cx="104775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2616B"/>
                </a:solidFill>
                <a:latin typeface="Arial"/>
                <a:ea typeface="Arial"/>
                <a:cs typeface="Arial"/>
              </a:defRPr>
            </a:pPr>
            <a:r>
              <a:rPr sz="1800" b="0">
                <a:solidFill>
                  <a:srgbClr val="52616B"/>
                </a:solidFill>
                <a:latin typeface="Arial"/>
                <a:ea typeface="Arial"/>
                <a:cs typeface="Arial"/>
              </a:rPr>
              <a:t>Yuchi Wang, MS student in Business Analytics and AI</a:t>
            </a:r>
          </a:p>
          <a:p xmlns:a="http://schemas.openxmlformats.org/drawingml/2006/main">
            <a:pPr>
              <a:defRPr sz="1800" b="0">
                <a:solidFill>
                  <a:srgbClr val="52616B"/>
                </a:solidFill>
                <a:latin typeface="Arial"/>
                <a:ea typeface="Arial"/>
                <a:cs typeface="Arial"/>
              </a:defRPr>
            </a:pPr>
            <a:r>
              <a:rPr sz="1800" b="0">
                <a:solidFill>
                  <a:srgbClr val="52616B"/>
                </a:solidFill>
                <a:latin typeface="Arial"/>
                <a:ea typeface="Arial"/>
                <a:cs typeface="Arial"/>
              </a:rPr>
              <a:t>Johns Hopkins Carey Business School</a:t>
            </a:r>
          </a:p>
        </p:txBody>
      </p:sp>
      <p:sp>
        <p:nvSpPr>
          <p:cNvPr id="4" name="">
            <a:extLst xmlns:a="http://schemas.openxmlformats.org/drawingml/2006/main">
              <a:ext uri="{FF2B5EF4-FFF2-40B4-BE49-F238E27FC236}">
                <a16:creationId xmlns:a16="http://schemas.microsoft.com/office/drawing/2014/main" id="{60478581-6BFB-4EDC-B877-EDB76706C8A7}"/>
              </a:ext>
            </a:extLst>
          </p:cNvPr>
          <p:cNvSpPr>
            <a:spLocks xmlns:a="http://schemas.openxmlformats.org/drawingml/2006/main" noGrp="1"/>
          </p:cNvSpPr>
          <p:nvPr/>
        </p:nvSpPr>
        <p:spPr>
          <a:xfrm xmlns:a="http://schemas.openxmlformats.org/drawingml/2006/main">
            <a:off x="628650" y="5353050"/>
            <a:ext cx="10001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2616B"/>
                </a:solidFill>
                <a:latin typeface="Arial"/>
                <a:ea typeface="Arial"/>
                <a:cs typeface="Arial"/>
              </a:defRPr>
            </a:pPr>
            <a:r>
              <a:rPr sz="1725" b="0">
                <a:solidFill>
                  <a:srgbClr val="52616B"/>
                </a:solidFill>
                <a:latin typeface="Arial"/>
                <a:ea typeface="Arial"/>
                <a:cs typeface="Arial"/>
              </a:rPr>
              <a:t>Exploratory study of fact spans and business relationships</a:t>
            </a:r>
          </a:p>
        </p:txBody>
      </p:sp>
      <p:sp>
        <p:nvSpPr>
          <p:cNvPr id="5" name="">
            <a:extLst xmlns:a="http://schemas.openxmlformats.org/drawingml/2006/main">
              <a:ext uri="{FF2B5EF4-FFF2-40B4-BE49-F238E27FC236}">
                <a16:creationId xmlns:a16="http://schemas.microsoft.com/office/drawing/2014/main" id="{66F1DCCE-8A1F-4AE2-BB5E-7CC9FF0A0D6C}"/>
              </a:ext>
            </a:extLst>
          </p:cNvPr>
          <p:cNvSpPr>
            <a:spLocks xmlns:a="http://schemas.openxmlformats.org/drawingml/2006/main" noGrp="1"/>
          </p:cNvSpPr>
          <p:nvPr/>
        </p:nvSpPr>
        <p:spPr>
          <a:xfrm xmlns:a="http://schemas.openxmlformats.org/drawingml/2006/main">
            <a:off x="609600" y="6543675"/>
            <a:ext cx="10858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16B"/>
                </a:solidFill>
                <a:latin typeface="Arial"/>
                <a:ea typeface="Arial"/>
                <a:cs typeface="Arial"/>
              </a:defRPr>
            </a:pPr>
            <a:r>
              <a:rPr sz="1200" b="0">
                <a:solidFill>
                  <a:srgbClr val="52616B"/>
                </a:solidFill>
                <a:latin typeface="Arial"/>
                <a:ea typeface="Arial"/>
                <a:cs typeface="Arial"/>
              </a:rPr>
              <a:t>BizHallu   01 / 10</a:t>
            </a:r>
          </a:p>
        </p:txBody>
      </p:sp>
    </p:spTree>
    <p:extLst>
      <p:ext uri="{BB962C8B-B14F-4D97-AF65-F5344CB8AC3E}">
        <p14:creationId xmlns:p14="http://schemas.microsoft.com/office/powerpoint/2010/main" val="586092470"/>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87B4C276-4B43-479B-8748-133E39F29DC5}"/>
              </a:ext>
            </a:extLst>
          </p:cNvPr>
          <p:cNvSpPr>
            <a:spLocks xmlns:a="http://schemas.openxmlformats.org/drawingml/2006/main" noGrp="1"/>
          </p:cNvSpPr>
          <p:nvPr/>
        </p:nvSpPr>
        <p:spPr>
          <a:xfrm xmlns:a="http://schemas.openxmlformats.org/drawingml/2006/main">
            <a:off x="609600" y="419100"/>
            <a:ext cx="109728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202124"/>
                </a:solidFill>
                <a:latin typeface="Arial"/>
                <a:ea typeface="Arial"/>
                <a:cs typeface="Arial"/>
              </a:defRPr>
            </a:pPr>
            <a:r>
              <a:rPr sz="3300" b="1">
                <a:solidFill>
                  <a:srgbClr val="202124"/>
                </a:solidFill>
                <a:latin typeface="Arial"/>
                <a:ea typeface="Arial"/>
                <a:cs typeface="Arial"/>
              </a:rPr>
              <a:t>April: a correct amount with an incorrect rank</a:t>
            </a:r>
          </a:p>
        </p:txBody>
      </p:sp>
      <p:sp>
        <p:nvSpPr>
          <p:cNvPr id="2" name="">
            <a:extLst xmlns:a="http://schemas.openxmlformats.org/drawingml/2006/main">
              <a:ext uri="{FF2B5EF4-FFF2-40B4-BE49-F238E27FC236}">
                <a16:creationId xmlns:a16="http://schemas.microsoft.com/office/drawing/2014/main" id="{1402A2A3-D372-47F1-AFAC-49436DE22A5B}"/>
              </a:ext>
            </a:extLst>
          </p:cNvPr>
          <p:cNvSpPr>
            <a:spLocks xmlns:a="http://schemas.openxmlformats.org/drawingml/2006/main" noGrp="1"/>
          </p:cNvSpPr>
          <p:nvPr/>
        </p:nvSpPr>
        <p:spPr>
          <a:xfrm xmlns:a="http://schemas.openxmlformats.org/drawingml/2006/main">
            <a:off x="609600" y="1428750"/>
            <a:ext cx="109728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13238"/>
                </a:solidFill>
                <a:latin typeface="Arial"/>
                <a:ea typeface="Arial"/>
                <a:cs typeface="Arial"/>
              </a:defRPr>
            </a:pPr>
            <a:r>
              <a:rPr sz="1875" b="1">
                <a:solidFill>
                  <a:srgbClr val="A13238"/>
                </a:solidFill>
                <a:latin typeface="Arial"/>
                <a:ea typeface="Arial"/>
                <a:cs typeface="Arial"/>
              </a:rPr>
              <a:t>Qwen assigns rank 3 to WOODEN UNION JACK BUNTING at GBP 4,173.18</a:t>
            </a:r>
          </a:p>
        </p:txBody>
      </p:sp>
      <p:graphicFrame>
        <p:nvGraphicFramePr>
          <p:cNvPr id="8" name=""/>
          <p:cNvGraphicFramePr/>
          <p:nvPr/>
        </p:nvGraphicFramePr>
        <p:xfrm>
          <a:off xmlns:a="http://schemas.openxmlformats.org/drawingml/2006/main" x="609600" y="1962150"/>
          <a:ext xmlns:a="http://schemas.openxmlformats.org/drawingml/2006/main" cx="10972800" cy="3771900"/>
        </p:xfrm>
        <a:graphic xmlns:a="http://schemas.openxmlformats.org/drawingml/2006/main">
          <a:graphicData uri="http://schemas.openxmlformats.org/drawingml/2006/table">
            <a:tbl>
              <a:tblPr/>
              <a:tblGrid>
                <a:gridCol w="809625"/>
                <a:gridCol w="7477125"/>
                <a:gridCol w="2686050"/>
              </a:tblGrid>
              <a:tr h="419100">
                <a:tc>
                  <a:txBody>
                    <a:bodyPr>
                      <a:noAutofit/>
                    </a:bodyPr>
                    <a:lstStyle/>
                    <a:p>
                      <a:r>
                        <a:rPr sz="1725" b="1">
                          <a:solidFill>
                            <a:srgbClr val="202124"/>
                          </a:solidFill>
                          <a:latin typeface="Arial"/>
                          <a:ea typeface="Arial"/>
                          <a:cs typeface="Arial"/>
                        </a:rPr>
                        <a:t>Rank</a:t>
                      </a:r>
                    </a:p>
                  </a:txBody>
                  <a:tcPr marL="91440" marR="91440" marT="45720" marB="45720">
                    <a:solidFill>
                      <a:srgbClr val="E8EFF0"/>
                    </a:solidFill>
                  </a:tcPr>
                </a:tc>
                <a:tc>
                  <a:txBody>
                    <a:bodyPr>
                      <a:noAutofit/>
                    </a:bodyPr>
                    <a:lstStyle/>
                    <a:p>
                      <a:r>
                        <a:rPr sz="1725" b="1">
                          <a:solidFill>
                            <a:srgbClr val="202124"/>
                          </a:solidFill>
                          <a:latin typeface="Arial"/>
                          <a:ea typeface="Arial"/>
                          <a:cs typeface="Arial"/>
                        </a:rPr>
                        <a:t>Product</a:t>
                      </a:r>
                    </a:p>
                  </a:txBody>
                  <a:tcPr marL="91440" marR="91440" marT="45720" marB="45720">
                    <a:solidFill>
                      <a:srgbClr val="E8EFF0"/>
                    </a:solidFill>
                  </a:tcPr>
                </a:tc>
                <a:tc>
                  <a:txBody>
                    <a:bodyPr>
                      <a:noAutofit/>
                    </a:bodyPr>
                    <a:lstStyle/>
                    <a:p>
                      <a:r>
                        <a:rPr sz="1725" b="1">
                          <a:solidFill>
                            <a:srgbClr val="202124"/>
                          </a:solidFill>
                          <a:latin typeface="Arial"/>
                          <a:ea typeface="Arial"/>
                          <a:cs typeface="Arial"/>
                        </a:rPr>
                        <a:t>GBP net value</a:t>
                      </a:r>
                    </a:p>
                  </a:txBody>
                  <a:tcPr marL="91440" marR="91440" marT="45720" marB="45720">
                    <a:solidFill>
                      <a:srgbClr val="E8EFF0"/>
                    </a:solidFill>
                  </a:tcPr>
                </a:tc>
              </a:tr>
              <a:tr h="419100">
                <a:tc>
                  <a:txBody>
                    <a:bodyPr>
                      <a:noAutofit/>
                    </a:bodyPr>
                    <a:lstStyle/>
                    <a:p>
                      <a:r>
                        <a:rPr sz="1725" b="0">
                          <a:solidFill>
                            <a:srgbClr val="202124"/>
                          </a:solidFill>
                          <a:latin typeface="Arial"/>
                          <a:ea typeface="Arial"/>
                          <a:cs typeface="Arial"/>
                        </a:rPr>
                        <a:t>1</a:t>
                      </a:r>
                    </a:p>
                  </a:txBody>
                  <a:tcPr marL="91440" marR="91440" marT="45720" marB="45720">
                    <a:solidFill>
                      <a:srgbClr val="FFFFFF"/>
                    </a:solidFill>
                  </a:tcPr>
                </a:tc>
                <a:tc>
                  <a:txBody>
                    <a:bodyPr>
                      <a:noAutofit/>
                    </a:bodyPr>
                    <a:lstStyle/>
                    <a:p>
                      <a:r>
                        <a:rPr sz="1725" b="0">
                          <a:solidFill>
                            <a:srgbClr val="202124"/>
                          </a:solidFill>
                          <a:latin typeface="Arial"/>
                          <a:ea typeface="Arial"/>
                          <a:cs typeface="Arial"/>
                        </a:rPr>
                        <a:t>REGENCY CAKESTAND 3 TIER</a:t>
                      </a:r>
                    </a:p>
                  </a:txBody>
                  <a:tcPr marL="91440" marR="91440" marT="45720" marB="45720">
                    <a:solidFill>
                      <a:srgbClr val="FFFFFF"/>
                    </a:solidFill>
                  </a:tcPr>
                </a:tc>
                <a:tc>
                  <a:txBody>
                    <a:bodyPr>
                      <a:noAutofit/>
                    </a:bodyPr>
                    <a:lstStyle/>
                    <a:p>
                      <a:r>
                        <a:rPr sz="1725" b="0">
                          <a:solidFill>
                            <a:srgbClr val="202124"/>
                          </a:solidFill>
                          <a:latin typeface="Arial"/>
                          <a:ea typeface="Arial"/>
                          <a:cs typeface="Arial"/>
                        </a:rPr>
                        <a:t>14,280.90</a:t>
                      </a:r>
                    </a:p>
                  </a:txBody>
                  <a:tcPr marL="91440" marR="91440" marT="45720" marB="45720">
                    <a:solidFill>
                      <a:srgbClr val="FFFFFF"/>
                    </a:solidFill>
                  </a:tcPr>
                </a:tc>
              </a:tr>
              <a:tr h="419100">
                <a:tc>
                  <a:txBody>
                    <a:bodyPr>
                      <a:noAutofit/>
                    </a:bodyPr>
                    <a:lstStyle/>
                    <a:p>
                      <a:r>
                        <a:rPr sz="1725" b="0">
                          <a:solidFill>
                            <a:srgbClr val="202124"/>
                          </a:solidFill>
                          <a:latin typeface="Arial"/>
                          <a:ea typeface="Arial"/>
                          <a:cs typeface="Arial"/>
                        </a:rPr>
                        <a:t>2</a:t>
                      </a:r>
                    </a:p>
                  </a:txBody>
                  <a:tcPr marL="91440" marR="91440" marT="45720" marB="45720">
                    <a:solidFill>
                      <a:srgbClr val="FFFFFF"/>
                    </a:solidFill>
                  </a:tcPr>
                </a:tc>
                <a:tc>
                  <a:txBody>
                    <a:bodyPr>
                      <a:noAutofit/>
                    </a:bodyPr>
                    <a:lstStyle/>
                    <a:p>
                      <a:r>
                        <a:rPr sz="1725" b="0">
                          <a:solidFill>
                            <a:srgbClr val="202124"/>
                          </a:solidFill>
                          <a:latin typeface="Arial"/>
                          <a:ea typeface="Arial"/>
                          <a:cs typeface="Arial"/>
                        </a:rPr>
                        <a:t>PARTY BUNTING</a:t>
                      </a:r>
                    </a:p>
                  </a:txBody>
                  <a:tcPr marL="91440" marR="91440" marT="45720" marB="45720">
                    <a:solidFill>
                      <a:srgbClr val="FFFFFF"/>
                    </a:solidFill>
                  </a:tcPr>
                </a:tc>
                <a:tc>
                  <a:txBody>
                    <a:bodyPr>
                      <a:noAutofit/>
                    </a:bodyPr>
                    <a:lstStyle/>
                    <a:p>
                      <a:r>
                        <a:rPr sz="1725" b="0">
                          <a:solidFill>
                            <a:srgbClr val="202124"/>
                          </a:solidFill>
                          <a:latin typeface="Arial"/>
                          <a:ea typeface="Arial"/>
                          <a:cs typeface="Arial"/>
                        </a:rPr>
                        <a:t>10,323.87</a:t>
                      </a:r>
                    </a:p>
                  </a:txBody>
                  <a:tcPr marL="91440" marR="91440" marT="45720" marB="45720">
                    <a:solidFill>
                      <a:srgbClr val="FFFFFF"/>
                    </a:solidFill>
                  </a:tcPr>
                </a:tc>
              </a:tr>
              <a:tr h="419100">
                <a:tc>
                  <a:txBody>
                    <a:bodyPr>
                      <a:noAutofit/>
                    </a:bodyPr>
                    <a:lstStyle/>
                    <a:p>
                      <a:r>
                        <a:rPr sz="1725" b="1">
                          <a:solidFill>
                            <a:srgbClr val="18765E"/>
                          </a:solidFill>
                          <a:latin typeface="Arial"/>
                          <a:ea typeface="Arial"/>
                          <a:cs typeface="Arial"/>
                        </a:rPr>
                        <a:t>3</a:t>
                      </a:r>
                    </a:p>
                  </a:txBody>
                  <a:tcPr marL="91440" marR="91440" marT="45720" marB="45720">
                    <a:solidFill>
                      <a:srgbClr val="EAF5F1"/>
                    </a:solidFill>
                  </a:tcPr>
                </a:tc>
                <a:tc>
                  <a:txBody>
                    <a:bodyPr>
                      <a:noAutofit/>
                    </a:bodyPr>
                    <a:lstStyle/>
                    <a:p>
                      <a:r>
                        <a:rPr sz="1725" b="1">
                          <a:solidFill>
                            <a:srgbClr val="18765E"/>
                          </a:solidFill>
                          <a:latin typeface="Arial"/>
                          <a:ea typeface="Arial"/>
                          <a:cs typeface="Arial"/>
                        </a:rPr>
                        <a:t>PAPER CHAIN KIT EMPIRE</a:t>
                      </a:r>
                    </a:p>
                  </a:txBody>
                  <a:tcPr marL="91440" marR="91440" marT="45720" marB="45720">
                    <a:solidFill>
                      <a:srgbClr val="EAF5F1"/>
                    </a:solidFill>
                  </a:tcPr>
                </a:tc>
                <a:tc>
                  <a:txBody>
                    <a:bodyPr>
                      <a:noAutofit/>
                    </a:bodyPr>
                    <a:lstStyle/>
                    <a:p>
                      <a:r>
                        <a:rPr sz="1725" b="1">
                          <a:solidFill>
                            <a:srgbClr val="18765E"/>
                          </a:solidFill>
                          <a:latin typeface="Arial"/>
                          <a:ea typeface="Arial"/>
                          <a:cs typeface="Arial"/>
                        </a:rPr>
                        <a:t>6,619.51</a:t>
                      </a:r>
                    </a:p>
                  </a:txBody>
                  <a:tcPr marL="91440" marR="91440" marT="45720" marB="45720">
                    <a:solidFill>
                      <a:srgbClr val="EAF5F1"/>
                    </a:solidFill>
                  </a:tcPr>
                </a:tc>
              </a:tr>
              <a:tr h="419100">
                <a:tc>
                  <a:txBody>
                    <a:bodyPr>
                      <a:noAutofit/>
                    </a:bodyPr>
                    <a:lstStyle/>
                    <a:p>
                      <a:r>
                        <a:rPr sz="1725" b="0">
                          <a:solidFill>
                            <a:srgbClr val="202124"/>
                          </a:solidFill>
                          <a:latin typeface="Arial"/>
                          <a:ea typeface="Arial"/>
                          <a:cs typeface="Arial"/>
                        </a:rPr>
                        <a:t>4</a:t>
                      </a:r>
                    </a:p>
                  </a:txBody>
                  <a:tcPr marL="91440" marR="91440" marT="45720" marB="45720">
                    <a:solidFill>
                      <a:srgbClr val="FFFFFF"/>
                    </a:solidFill>
                  </a:tcPr>
                </a:tc>
                <a:tc>
                  <a:txBody>
                    <a:bodyPr>
                      <a:noAutofit/>
                    </a:bodyPr>
                    <a:lstStyle/>
                    <a:p>
                      <a:r>
                        <a:rPr sz="1725" b="0">
                          <a:solidFill>
                            <a:srgbClr val="202124"/>
                          </a:solidFill>
                          <a:latin typeface="Arial"/>
                          <a:ea typeface="Arial"/>
                          <a:cs typeface="Arial"/>
                        </a:rPr>
                        <a:t>WHITE HANGING HEART T-LIGHT HOLDER</a:t>
                      </a:r>
                    </a:p>
                  </a:txBody>
                  <a:tcPr marL="91440" marR="91440" marT="45720" marB="45720">
                    <a:solidFill>
                      <a:srgbClr val="FFFFFF"/>
                    </a:solidFill>
                  </a:tcPr>
                </a:tc>
                <a:tc>
                  <a:txBody>
                    <a:bodyPr>
                      <a:noAutofit/>
                    </a:bodyPr>
                    <a:lstStyle/>
                    <a:p>
                      <a:r>
                        <a:rPr sz="1725" b="0">
                          <a:solidFill>
                            <a:srgbClr val="202124"/>
                          </a:solidFill>
                          <a:latin typeface="Arial"/>
                          <a:ea typeface="Arial"/>
                          <a:cs typeface="Arial"/>
                        </a:rPr>
                        <a:t>5,078.59</a:t>
                      </a:r>
                    </a:p>
                  </a:txBody>
                  <a:tcPr marL="91440" marR="91440" marT="45720" marB="45720">
                    <a:solidFill>
                      <a:srgbClr val="FFFFFF"/>
                    </a:solidFill>
                  </a:tcPr>
                </a:tc>
              </a:tr>
              <a:tr h="419100">
                <a:tc>
                  <a:txBody>
                    <a:bodyPr>
                      <a:noAutofit/>
                    </a:bodyPr>
                    <a:lstStyle/>
                    <a:p>
                      <a:r>
                        <a:rPr sz="1725" b="0">
                          <a:solidFill>
                            <a:srgbClr val="202124"/>
                          </a:solidFill>
                          <a:latin typeface="Arial"/>
                          <a:ea typeface="Arial"/>
                          <a:cs typeface="Arial"/>
                        </a:rPr>
                        <a:t>5</a:t>
                      </a:r>
                    </a:p>
                  </a:txBody>
                  <a:tcPr marL="91440" marR="91440" marT="45720" marB="45720">
                    <a:solidFill>
                      <a:srgbClr val="FFFFFF"/>
                    </a:solidFill>
                  </a:tcPr>
                </a:tc>
                <a:tc>
                  <a:txBody>
                    <a:bodyPr>
                      <a:noAutofit/>
                    </a:bodyPr>
                    <a:lstStyle/>
                    <a:p>
                      <a:r>
                        <a:rPr sz="1725" b="0">
                          <a:solidFill>
                            <a:srgbClr val="202124"/>
                          </a:solidFill>
                          <a:latin typeface="Arial"/>
                          <a:ea typeface="Arial"/>
                          <a:cs typeface="Arial"/>
                        </a:rPr>
                        <a:t>JUMBO BAG RED RETROSPOT</a:t>
                      </a:r>
                    </a:p>
                  </a:txBody>
                  <a:tcPr marL="91440" marR="91440" marT="45720" marB="45720">
                    <a:solidFill>
                      <a:srgbClr val="FFFFFF"/>
                    </a:solidFill>
                  </a:tcPr>
                </a:tc>
                <a:tc>
                  <a:txBody>
                    <a:bodyPr>
                      <a:noAutofit/>
                    </a:bodyPr>
                    <a:lstStyle/>
                    <a:p>
                      <a:r>
                        <a:rPr sz="1725" b="0">
                          <a:solidFill>
                            <a:srgbClr val="202124"/>
                          </a:solidFill>
                          <a:latin typeface="Arial"/>
                          <a:ea typeface="Arial"/>
                          <a:cs typeface="Arial"/>
                        </a:rPr>
                        <a:t>4,870.92</a:t>
                      </a:r>
                    </a:p>
                  </a:txBody>
                  <a:tcPr marL="91440" marR="91440" marT="45720" marB="45720">
                    <a:solidFill>
                      <a:srgbClr val="FFFFFF"/>
                    </a:solidFill>
                  </a:tcPr>
                </a:tc>
              </a:tr>
              <a:tr h="419100">
                <a:tc>
                  <a:txBody>
                    <a:bodyPr>
                      <a:noAutofit/>
                    </a:bodyPr>
                    <a:lstStyle/>
                    <a:p>
                      <a:r>
                        <a:rPr sz="1725" b="0">
                          <a:solidFill>
                            <a:srgbClr val="202124"/>
                          </a:solidFill>
                          <a:latin typeface="Arial"/>
                          <a:ea typeface="Arial"/>
                          <a:cs typeface="Arial"/>
                        </a:rPr>
                        <a:t>6</a:t>
                      </a:r>
                    </a:p>
                  </a:txBody>
                  <a:tcPr marL="91440" marR="91440" marT="45720" marB="45720">
                    <a:solidFill>
                      <a:srgbClr val="FFFFFF"/>
                    </a:solidFill>
                  </a:tcPr>
                </a:tc>
                <a:tc>
                  <a:txBody>
                    <a:bodyPr>
                      <a:noAutofit/>
                    </a:bodyPr>
                    <a:lstStyle/>
                    <a:p>
                      <a:r>
                        <a:rPr sz="1725" b="0">
                          <a:solidFill>
                            <a:srgbClr val="202124"/>
                          </a:solidFill>
                          <a:latin typeface="Arial"/>
                          <a:ea typeface="Arial"/>
                          <a:cs typeface="Arial"/>
                        </a:rPr>
                        <a:t>ASSORTED COLOUR BIRD ORNAMENT</a:t>
                      </a:r>
                    </a:p>
                  </a:txBody>
                  <a:tcPr marL="91440" marR="91440" marT="45720" marB="45720">
                    <a:solidFill>
                      <a:srgbClr val="FFFFFF"/>
                    </a:solidFill>
                  </a:tcPr>
                </a:tc>
                <a:tc>
                  <a:txBody>
                    <a:bodyPr>
                      <a:noAutofit/>
                    </a:bodyPr>
                    <a:lstStyle/>
                    <a:p>
                      <a:r>
                        <a:rPr sz="1725" b="0">
                          <a:solidFill>
                            <a:srgbClr val="202124"/>
                          </a:solidFill>
                          <a:latin typeface="Arial"/>
                          <a:ea typeface="Arial"/>
                          <a:cs typeface="Arial"/>
                        </a:rPr>
                        <a:t>4,174.24</a:t>
                      </a:r>
                    </a:p>
                  </a:txBody>
                  <a:tcPr marL="91440" marR="91440" marT="45720" marB="45720">
                    <a:solidFill>
                      <a:srgbClr val="FFFFFF"/>
                    </a:solidFill>
                  </a:tcPr>
                </a:tc>
              </a:tr>
              <a:tr h="419100">
                <a:tc>
                  <a:txBody>
                    <a:bodyPr>
                      <a:noAutofit/>
                    </a:bodyPr>
                    <a:lstStyle/>
                    <a:p>
                      <a:r>
                        <a:rPr sz="1725" b="1">
                          <a:solidFill>
                            <a:srgbClr val="A13238"/>
                          </a:solidFill>
                          <a:latin typeface="Arial"/>
                          <a:ea typeface="Arial"/>
                          <a:cs typeface="Arial"/>
                        </a:rPr>
                        <a:t>7</a:t>
                      </a:r>
                    </a:p>
                  </a:txBody>
                  <a:tcPr marL="91440" marR="91440" marT="45720" marB="45720">
                    <a:solidFill>
                      <a:srgbClr val="FCEDEF"/>
                    </a:solidFill>
                  </a:tcPr>
                </a:tc>
                <a:tc>
                  <a:txBody>
                    <a:bodyPr>
                      <a:noAutofit/>
                    </a:bodyPr>
                    <a:lstStyle/>
                    <a:p>
                      <a:r>
                        <a:rPr sz="1725" b="1">
                          <a:solidFill>
                            <a:srgbClr val="A13238"/>
                          </a:solidFill>
                          <a:latin typeface="Arial"/>
                          <a:ea typeface="Arial"/>
                          <a:cs typeface="Arial"/>
                        </a:rPr>
                        <a:t>WOODEN UNION JACK BUNTING</a:t>
                      </a:r>
                    </a:p>
                  </a:txBody>
                  <a:tcPr marL="91440" marR="91440" marT="45720" marB="45720">
                    <a:solidFill>
                      <a:srgbClr val="FCEDEF"/>
                    </a:solidFill>
                  </a:tcPr>
                </a:tc>
                <a:tc>
                  <a:txBody>
                    <a:bodyPr>
                      <a:noAutofit/>
                    </a:bodyPr>
                    <a:lstStyle/>
                    <a:p>
                      <a:r>
                        <a:rPr sz="1725" b="1">
                          <a:solidFill>
                            <a:srgbClr val="A13238"/>
                          </a:solidFill>
                          <a:latin typeface="Arial"/>
                          <a:ea typeface="Arial"/>
                          <a:cs typeface="Arial"/>
                        </a:rPr>
                        <a:t>4,173.18</a:t>
                      </a:r>
                    </a:p>
                  </a:txBody>
                  <a:tcPr marL="91440" marR="91440" marT="45720" marB="45720">
                    <a:solidFill>
                      <a:srgbClr val="FCEDEF"/>
                    </a:solidFill>
                  </a:tcPr>
                </a:tc>
              </a:tr>
              <a:tr h="419100">
                <a:tc>
                  <a:txBody>
                    <a:bodyPr>
                      <a:noAutofit/>
                    </a:bodyPr>
                    <a:lstStyle/>
                    <a:p>
                      <a:r>
                        <a:rPr sz="1725" b="0">
                          <a:solidFill>
                            <a:srgbClr val="202124"/>
                          </a:solidFill>
                          <a:latin typeface="Arial"/>
                          <a:ea typeface="Arial"/>
                          <a:cs typeface="Arial"/>
                        </a:rPr>
                        <a:t>8</a:t>
                      </a:r>
                    </a:p>
                  </a:txBody>
                  <a:tcPr marL="91440" marR="91440" marT="45720" marB="45720">
                    <a:solidFill>
                      <a:srgbClr val="FFFFFF"/>
                    </a:solidFill>
                  </a:tcPr>
                </a:tc>
                <a:tc>
                  <a:txBody>
                    <a:bodyPr>
                      <a:noAutofit/>
                    </a:bodyPr>
                    <a:lstStyle/>
                    <a:p>
                      <a:r>
                        <a:rPr sz="1725" b="0">
                          <a:solidFill>
                            <a:srgbClr val="202124"/>
                          </a:solidFill>
                          <a:latin typeface="Arial"/>
                          <a:ea typeface="Arial"/>
                          <a:cs typeface="Arial"/>
                        </a:rPr>
                        <a:t>PAPER BUNTING WHITE LACE</a:t>
                      </a:r>
                    </a:p>
                  </a:txBody>
                  <a:tcPr marL="91440" marR="91440" marT="45720" marB="45720">
                    <a:solidFill>
                      <a:srgbClr val="FFFFFF"/>
                    </a:solidFill>
                  </a:tcPr>
                </a:tc>
                <a:tc>
                  <a:txBody>
                    <a:bodyPr>
                      <a:noAutofit/>
                    </a:bodyPr>
                    <a:lstStyle/>
                    <a:p>
                      <a:r>
                        <a:rPr sz="1725" b="0">
                          <a:solidFill>
                            <a:srgbClr val="202124"/>
                          </a:solidFill>
                          <a:latin typeface="Arial"/>
                          <a:ea typeface="Arial"/>
                          <a:cs typeface="Arial"/>
                        </a:rPr>
                        <a:t>3,512.24</a:t>
                      </a:r>
                    </a:p>
                  </a:txBody>
                  <a:tcPr marL="91440" marR="91440" marT="45720" marB="45720">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2F5D62C9-123B-4086-97E0-3D467D3C7783}"/>
              </a:ext>
            </a:extLst>
          </p:cNvPr>
          <p:cNvSpPr>
            <a:spLocks xmlns:a="http://schemas.openxmlformats.org/drawingml/2006/main" noGrp="1"/>
          </p:cNvSpPr>
          <p:nvPr/>
        </p:nvSpPr>
        <p:spPr>
          <a:xfrm xmlns:a="http://schemas.openxmlformats.org/drawingml/2006/main">
            <a:off x="609600" y="5829300"/>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52616B"/>
                </a:solidFill>
                <a:latin typeface="Arial"/>
                <a:ea typeface="Arial"/>
                <a:cs typeface="Arial"/>
              </a:defRPr>
            </a:pPr>
            <a:r>
              <a:rPr sz="1650" b="0">
                <a:solidFill>
                  <a:srgbClr val="52616B"/>
                </a:solidFill>
                <a:latin typeface="Arial"/>
                <a:ea typeface="Arial"/>
                <a:cs typeface="Arial"/>
              </a:rPr>
              <a:t>Eight evidence rows, sorted here for comparison. The demo preserves original prompt order.</a:t>
            </a:r>
          </a:p>
          <a:p xmlns:a="http://schemas.openxmlformats.org/drawingml/2006/main">
            <a:pPr>
              <a:defRPr sz="1650" b="0">
                <a:solidFill>
                  <a:srgbClr val="52616B"/>
                </a:solidFill>
                <a:latin typeface="Arial"/>
                <a:ea typeface="Arial"/>
                <a:cs typeface="Arial"/>
              </a:defRPr>
            </a:pPr>
            <a:r>
              <a:rPr sz="1650" b="0">
                <a:solidFill>
                  <a:srgbClr val="52616B"/>
                </a:solidFill>
                <a:latin typeface="Arial"/>
                <a:ea typeface="Arial"/>
                <a:cs typeface="Arial"/>
              </a:rPr>
              <a:t>The copied amount matches its product. Six products have larger values.</a:t>
            </a:r>
          </a:p>
        </p:txBody>
      </p:sp>
      <p:sp>
        <p:nvSpPr>
          <p:cNvPr id="5" name="">
            <a:extLst xmlns:a="http://schemas.openxmlformats.org/drawingml/2006/main">
              <a:ext uri="{FF2B5EF4-FFF2-40B4-BE49-F238E27FC236}">
                <a16:creationId xmlns:a16="http://schemas.microsoft.com/office/drawing/2014/main" id="{E01634E4-A85C-4DB7-9C70-4908CF316F1D}"/>
              </a:ext>
            </a:extLst>
          </p:cNvPr>
          <p:cNvSpPr>
            <a:spLocks xmlns:a="http://schemas.openxmlformats.org/drawingml/2006/main" noGrp="1"/>
          </p:cNvSpPr>
          <p:nvPr/>
        </p:nvSpPr>
        <p:spPr>
          <a:xfrm xmlns:a="http://schemas.openxmlformats.org/drawingml/2006/main">
            <a:off x="609600" y="6543675"/>
            <a:ext cx="10858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16B"/>
                </a:solidFill>
                <a:latin typeface="Arial"/>
                <a:ea typeface="Arial"/>
                <a:cs typeface="Arial"/>
              </a:defRPr>
            </a:pPr>
            <a:r>
              <a:rPr sz="1200" b="0">
                <a:solidFill>
                  <a:srgbClr val="52616B"/>
                </a:solidFill>
                <a:latin typeface="Arial"/>
                <a:ea typeface="Arial"/>
                <a:cs typeface="Arial"/>
              </a:rPr>
              <a:t>BizHallu   02 / 10</a:t>
            </a:r>
          </a:p>
        </p:txBody>
      </p:sp>
    </p:spTree>
    <p:extLst>
      <p:ext uri="{BB962C8B-B14F-4D97-AF65-F5344CB8AC3E}">
        <p14:creationId xmlns:p14="http://schemas.microsoft.com/office/powerpoint/2010/main" val="1476271976"/>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54A94091-9868-4785-AEDD-14A97F2541B2}"/>
              </a:ext>
            </a:extLst>
          </p:cNvPr>
          <p:cNvSpPr>
            <a:spLocks xmlns:a="http://schemas.openxmlformats.org/drawingml/2006/main" noGrp="1"/>
          </p:cNvSpPr>
          <p:nvPr/>
        </p:nvSpPr>
        <p:spPr>
          <a:xfrm xmlns:a="http://schemas.openxmlformats.org/drawingml/2006/main">
            <a:off x="609600" y="419100"/>
            <a:ext cx="109728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202124"/>
                </a:solidFill>
                <a:latin typeface="Arial"/>
                <a:ea typeface="Arial"/>
                <a:cs typeface="Arial"/>
              </a:defRPr>
            </a:pPr>
            <a:r>
              <a:rPr sz="3300" b="1">
                <a:solidFill>
                  <a:srgbClr val="202124"/>
                </a:solidFill>
                <a:latin typeface="Arial"/>
                <a:ea typeface="Arial"/>
                <a:cs typeface="Arial"/>
              </a:rPr>
              <a:t>September: the same relationship error</a:t>
            </a:r>
          </a:p>
        </p:txBody>
      </p:sp>
      <p:sp>
        <p:nvSpPr>
          <p:cNvPr id="2" name="">
            <a:extLst xmlns:a="http://schemas.openxmlformats.org/drawingml/2006/main">
              <a:ext uri="{FF2B5EF4-FFF2-40B4-BE49-F238E27FC236}">
                <a16:creationId xmlns:a16="http://schemas.microsoft.com/office/drawing/2014/main" id="{F9728EC5-63CC-4155-AD94-5B5EC3EB05F2}"/>
              </a:ext>
            </a:extLst>
          </p:cNvPr>
          <p:cNvSpPr>
            <a:spLocks xmlns:a="http://schemas.openxmlformats.org/drawingml/2006/main" noGrp="1"/>
          </p:cNvSpPr>
          <p:nvPr/>
        </p:nvSpPr>
        <p:spPr>
          <a:xfrm xmlns:a="http://schemas.openxmlformats.org/drawingml/2006/main">
            <a:off x="609600" y="1504950"/>
            <a:ext cx="109728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8765E"/>
                </a:solidFill>
                <a:latin typeface="Arial"/>
                <a:ea typeface="Arial"/>
                <a:cs typeface="Arial"/>
              </a:defRPr>
            </a:pPr>
            <a:r>
              <a:rPr sz="2175" b="1">
                <a:solidFill>
                  <a:srgbClr val="18765E"/>
                </a:solidFill>
                <a:latin typeface="Arial"/>
                <a:ea typeface="Arial"/>
                <a:cs typeface="Arial"/>
              </a:rPr>
              <a:t>Each product-amount pair matches its own row.</a:t>
            </a:r>
          </a:p>
        </p:txBody>
      </p:sp>
      <p:graphicFrame>
        <p:nvGraphicFramePr>
          <p:cNvPr id="8" name=""/>
          <p:cNvGraphicFramePr/>
          <p:nvPr/>
        </p:nvGraphicFramePr>
        <p:xfrm>
          <a:off xmlns:a="http://schemas.openxmlformats.org/drawingml/2006/main" x="609600" y="2305050"/>
          <a:ext xmlns:a="http://schemas.openxmlformats.org/drawingml/2006/main" cx="10972800" cy="2895600"/>
        </p:xfrm>
        <a:graphic xmlns:a="http://schemas.openxmlformats.org/drawingml/2006/main">
          <a:graphicData uri="http://schemas.openxmlformats.org/drawingml/2006/table">
            <a:tbl>
              <a:tblPr/>
              <a:tblGrid>
                <a:gridCol w="5448300"/>
                <a:gridCol w="2095500"/>
                <a:gridCol w="1714500"/>
                <a:gridCol w="1714500"/>
              </a:tblGrid>
              <a:tr h="723900">
                <a:tc>
                  <a:txBody>
                    <a:bodyPr>
                      <a:noAutofit/>
                    </a:bodyPr>
                    <a:lstStyle/>
                    <a:p>
                      <a:r>
                        <a:rPr sz="1725" b="1">
                          <a:solidFill>
                            <a:srgbClr val="202124"/>
                          </a:solidFill>
                          <a:latin typeface="Arial"/>
                          <a:ea typeface="Arial"/>
                          <a:cs typeface="Arial"/>
                        </a:rPr>
                        <a:t>Product</a:t>
                      </a:r>
                    </a:p>
                  </a:txBody>
                  <a:tcPr marL="91440" marR="91440" marT="45720" marB="45720">
                    <a:solidFill>
                      <a:srgbClr val="E8EFF0"/>
                    </a:solidFill>
                  </a:tcPr>
                </a:tc>
                <a:tc>
                  <a:txBody>
                    <a:bodyPr>
                      <a:noAutofit/>
                    </a:bodyPr>
                    <a:lstStyle/>
                    <a:p>
                      <a:r>
                        <a:rPr sz="1725" b="1">
                          <a:solidFill>
                            <a:srgbClr val="202124"/>
                          </a:solidFill>
                          <a:latin typeface="Arial"/>
                          <a:ea typeface="Arial"/>
                          <a:cs typeface="Arial"/>
                        </a:rPr>
                        <a:t>GBP</a:t>
                      </a:r>
                    </a:p>
                  </a:txBody>
                  <a:tcPr marL="91440" marR="91440" marT="45720" marB="45720">
                    <a:solidFill>
                      <a:srgbClr val="E8EFF0"/>
                    </a:solidFill>
                  </a:tcPr>
                </a:tc>
                <a:tc>
                  <a:txBody>
                    <a:bodyPr>
                      <a:noAutofit/>
                    </a:bodyPr>
                    <a:lstStyle/>
                    <a:p>
                      <a:r>
                        <a:rPr sz="1725" b="1">
                          <a:solidFill>
                            <a:srgbClr val="202124"/>
                          </a:solidFill>
                          <a:latin typeface="Arial"/>
                          <a:ea typeface="Arial"/>
                          <a:cs typeface="Arial"/>
                        </a:rPr>
                        <a:t>Stated rank</a:t>
                      </a:r>
                    </a:p>
                  </a:txBody>
                  <a:tcPr marL="91440" marR="91440" marT="45720" marB="45720">
                    <a:solidFill>
                      <a:srgbClr val="E8EFF0"/>
                    </a:solidFill>
                  </a:tcPr>
                </a:tc>
                <a:tc>
                  <a:txBody>
                    <a:bodyPr>
                      <a:noAutofit/>
                    </a:bodyPr>
                    <a:lstStyle/>
                    <a:p>
                      <a:r>
                        <a:rPr sz="1725" b="1">
                          <a:solidFill>
                            <a:srgbClr val="202124"/>
                          </a:solidFill>
                          <a:latin typeface="Arial"/>
                          <a:ea typeface="Arial"/>
                          <a:cs typeface="Arial"/>
                        </a:rPr>
                        <a:t>Evidence rank</a:t>
                      </a:r>
                    </a:p>
                  </a:txBody>
                  <a:tcPr marL="91440" marR="91440" marT="45720" marB="45720">
                    <a:solidFill>
                      <a:srgbClr val="E8EFF0"/>
                    </a:solidFill>
                  </a:tcPr>
                </a:tc>
              </a:tr>
              <a:tr h="723900">
                <a:tc>
                  <a:txBody>
                    <a:bodyPr>
                      <a:noAutofit/>
                    </a:bodyPr>
                    <a:lstStyle/>
                    <a:p>
                      <a:r>
                        <a:rPr sz="1725" b="0">
                          <a:solidFill>
                            <a:srgbClr val="202124"/>
                          </a:solidFill>
                          <a:latin typeface="Arial"/>
                          <a:ea typeface="Arial"/>
                          <a:cs typeface="Arial"/>
                        </a:rPr>
                        <a:t>JUMBO BAG RED RETROSPOT</a:t>
                      </a:r>
                    </a:p>
                  </a:txBody>
                  <a:tcPr marL="91440" marR="91440" marT="45720" marB="45720">
                    <a:solidFill>
                      <a:srgbClr val="FFFFFF"/>
                    </a:solidFill>
                  </a:tcPr>
                </a:tc>
                <a:tc>
                  <a:txBody>
                    <a:bodyPr>
                      <a:noAutofit/>
                    </a:bodyPr>
                    <a:lstStyle/>
                    <a:p>
                      <a:r>
                        <a:rPr sz="1725" b="0">
                          <a:solidFill>
                            <a:srgbClr val="202124"/>
                          </a:solidFill>
                          <a:latin typeface="Arial"/>
                          <a:ea typeface="Arial"/>
                          <a:cs typeface="Arial"/>
                        </a:rPr>
                        <a:t>8630.45</a:t>
                      </a:r>
                    </a:p>
                  </a:txBody>
                  <a:tcPr marL="91440" marR="91440" marT="45720" marB="45720">
                    <a:solidFill>
                      <a:srgbClr val="FFFFFF"/>
                    </a:solidFill>
                  </a:tcPr>
                </a:tc>
                <a:tc>
                  <a:txBody>
                    <a:bodyPr>
                      <a:noAutofit/>
                    </a:bodyPr>
                    <a:lstStyle/>
                    <a:p>
                      <a:r>
                        <a:rPr sz="1725" b="0">
                          <a:solidFill>
                            <a:srgbClr val="202124"/>
                          </a:solidFill>
                          <a:latin typeface="Arial"/>
                          <a:ea typeface="Arial"/>
                          <a:cs typeface="Arial"/>
                        </a:rPr>
                        <a:t>1</a:t>
                      </a:r>
                    </a:p>
                  </a:txBody>
                  <a:tcPr marL="91440" marR="91440" marT="45720" marB="45720">
                    <a:solidFill>
                      <a:srgbClr val="FFFFFF"/>
                    </a:solidFill>
                  </a:tcPr>
                </a:tc>
                <a:tc>
                  <a:txBody>
                    <a:bodyPr>
                      <a:noAutofit/>
                    </a:bodyPr>
                    <a:lstStyle/>
                    <a:p>
                      <a:r>
                        <a:rPr sz="1950" b="1">
                          <a:solidFill>
                            <a:srgbClr val="A13238"/>
                          </a:solidFill>
                          <a:latin typeface="Arial"/>
                          <a:ea typeface="Arial"/>
                          <a:cs typeface="Arial"/>
                        </a:rPr>
                        <a:t>3</a:t>
                      </a:r>
                    </a:p>
                  </a:txBody>
                  <a:tcPr marL="91440" marR="91440" marT="45720" marB="45720">
                    <a:solidFill>
                      <a:srgbClr val="FFFFFF"/>
                    </a:solidFill>
                  </a:tcPr>
                </a:tc>
              </a:tr>
              <a:tr h="723900">
                <a:tc>
                  <a:txBody>
                    <a:bodyPr>
                      <a:noAutofit/>
                    </a:bodyPr>
                    <a:lstStyle/>
                    <a:p>
                      <a:r>
                        <a:rPr sz="1725" b="0">
                          <a:solidFill>
                            <a:srgbClr val="202124"/>
                          </a:solidFill>
                          <a:latin typeface="Arial"/>
                          <a:ea typeface="Arial"/>
                          <a:cs typeface="Arial"/>
                        </a:rPr>
                        <a:t>PAPER CHAIN KIT 50'S CHRISTMAS</a:t>
                      </a:r>
                    </a:p>
                  </a:txBody>
                  <a:tcPr marL="91440" marR="91440" marT="45720" marB="45720">
                    <a:solidFill>
                      <a:srgbClr val="FFFFFF"/>
                    </a:solidFill>
                  </a:tcPr>
                </a:tc>
                <a:tc>
                  <a:txBody>
                    <a:bodyPr>
                      <a:noAutofit/>
                    </a:bodyPr>
                    <a:lstStyle/>
                    <a:p>
                      <a:r>
                        <a:rPr sz="1725" b="0">
                          <a:solidFill>
                            <a:srgbClr val="202124"/>
                          </a:solidFill>
                          <a:latin typeface="Arial"/>
                          <a:ea typeface="Arial"/>
                          <a:cs typeface="Arial"/>
                        </a:rPr>
                        <a:t>5997.25</a:t>
                      </a:r>
                    </a:p>
                  </a:txBody>
                  <a:tcPr marL="91440" marR="91440" marT="45720" marB="45720">
                    <a:solidFill>
                      <a:srgbClr val="FFFFFF"/>
                    </a:solidFill>
                  </a:tcPr>
                </a:tc>
                <a:tc>
                  <a:txBody>
                    <a:bodyPr>
                      <a:noAutofit/>
                    </a:bodyPr>
                    <a:lstStyle/>
                    <a:p>
                      <a:r>
                        <a:rPr sz="1725" b="0">
                          <a:solidFill>
                            <a:srgbClr val="202124"/>
                          </a:solidFill>
                          <a:latin typeface="Arial"/>
                          <a:ea typeface="Arial"/>
                          <a:cs typeface="Arial"/>
                        </a:rPr>
                        <a:t>2</a:t>
                      </a:r>
                    </a:p>
                  </a:txBody>
                  <a:tcPr marL="91440" marR="91440" marT="45720" marB="45720">
                    <a:solidFill>
                      <a:srgbClr val="FFFFFF"/>
                    </a:solidFill>
                  </a:tcPr>
                </a:tc>
                <a:tc>
                  <a:txBody>
                    <a:bodyPr>
                      <a:noAutofit/>
                    </a:bodyPr>
                    <a:lstStyle/>
                    <a:p>
                      <a:r>
                        <a:rPr sz="1950" b="1">
                          <a:solidFill>
                            <a:srgbClr val="A13238"/>
                          </a:solidFill>
                          <a:latin typeface="Arial"/>
                          <a:ea typeface="Arial"/>
                          <a:cs typeface="Arial"/>
                        </a:rPr>
                        <a:t>8</a:t>
                      </a:r>
                    </a:p>
                  </a:txBody>
                  <a:tcPr marL="91440" marR="91440" marT="45720" marB="45720">
                    <a:solidFill>
                      <a:srgbClr val="FFFFFF"/>
                    </a:solidFill>
                  </a:tcPr>
                </a:tc>
              </a:tr>
              <a:tr h="723900">
                <a:tc>
                  <a:txBody>
                    <a:bodyPr>
                      <a:noAutofit/>
                    </a:bodyPr>
                    <a:lstStyle/>
                    <a:p>
                      <a:r>
                        <a:rPr sz="1725" b="0">
                          <a:solidFill>
                            <a:srgbClr val="202124"/>
                          </a:solidFill>
                          <a:latin typeface="Arial"/>
                          <a:ea typeface="Arial"/>
                          <a:cs typeface="Arial"/>
                        </a:rPr>
                        <a:t>REGENCY CAKESTAND 3 TIER</a:t>
                      </a:r>
                    </a:p>
                  </a:txBody>
                  <a:tcPr marL="91440" marR="91440" marT="45720" marB="45720">
                    <a:solidFill>
                      <a:srgbClr val="FFFFFF"/>
                    </a:solidFill>
                  </a:tcPr>
                </a:tc>
                <a:tc>
                  <a:txBody>
                    <a:bodyPr>
                      <a:noAutofit/>
                    </a:bodyPr>
                    <a:lstStyle/>
                    <a:p>
                      <a:r>
                        <a:rPr sz="1725" b="0">
                          <a:solidFill>
                            <a:srgbClr val="202124"/>
                          </a:solidFill>
                          <a:latin typeface="Arial"/>
                          <a:ea typeface="Arial"/>
                          <a:cs typeface="Arial"/>
                        </a:rPr>
                        <a:t>9315.03</a:t>
                      </a:r>
                    </a:p>
                  </a:txBody>
                  <a:tcPr marL="91440" marR="91440" marT="45720" marB="45720">
                    <a:solidFill>
                      <a:srgbClr val="FFFFFF"/>
                    </a:solidFill>
                  </a:tcPr>
                </a:tc>
                <a:tc>
                  <a:txBody>
                    <a:bodyPr>
                      <a:noAutofit/>
                    </a:bodyPr>
                    <a:lstStyle/>
                    <a:p>
                      <a:r>
                        <a:rPr sz="1725" b="0">
                          <a:solidFill>
                            <a:srgbClr val="202124"/>
                          </a:solidFill>
                          <a:latin typeface="Arial"/>
                          <a:ea typeface="Arial"/>
                          <a:cs typeface="Arial"/>
                        </a:rPr>
                        <a:t>3</a:t>
                      </a:r>
                    </a:p>
                  </a:txBody>
                  <a:tcPr marL="91440" marR="91440" marT="45720" marB="45720">
                    <a:solidFill>
                      <a:srgbClr val="FFFFFF"/>
                    </a:solidFill>
                  </a:tcPr>
                </a:tc>
                <a:tc>
                  <a:txBody>
                    <a:bodyPr>
                      <a:noAutofit/>
                    </a:bodyPr>
                    <a:lstStyle/>
                    <a:p>
                      <a:r>
                        <a:rPr sz="1950" b="1">
                          <a:solidFill>
                            <a:srgbClr val="A13238"/>
                          </a:solidFill>
                          <a:latin typeface="Arial"/>
                          <a:ea typeface="Arial"/>
                          <a:cs typeface="Arial"/>
                        </a:rPr>
                        <a:t>2</a:t>
                      </a:r>
                    </a:p>
                  </a:txBody>
                  <a:tcPr marL="91440" marR="91440" marT="45720" marB="45720">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89EA186F-DD9F-48C9-AAB4-BC21821B8764}"/>
              </a:ext>
            </a:extLst>
          </p:cNvPr>
          <p:cNvSpPr>
            <a:spLocks xmlns:a="http://schemas.openxmlformats.org/drawingml/2006/main" noGrp="1"/>
          </p:cNvSpPr>
          <p:nvPr/>
        </p:nvSpPr>
        <p:spPr>
          <a:xfrm xmlns:a="http://schemas.openxmlformats.org/drawingml/2006/main">
            <a:off x="609600" y="5610225"/>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2616B"/>
                </a:solidFill>
                <a:latin typeface="Arial"/>
                <a:ea typeface="Arial"/>
                <a:cs typeface="Arial"/>
              </a:defRPr>
            </a:pPr>
            <a:r>
              <a:rPr sz="1725" b="0">
                <a:solidFill>
                  <a:srgbClr val="52616B"/>
                </a:solidFill>
                <a:latin typeface="Arial"/>
                <a:ea typeface="Arial"/>
                <a:cs typeface="Arial"/>
              </a:rPr>
              <a:t>Ranking scope: eight rows shown to Qwen. Both examples omit requested stock codes.</a:t>
            </a:r>
          </a:p>
        </p:txBody>
      </p:sp>
      <p:sp>
        <p:nvSpPr>
          <p:cNvPr id="5" name="">
            <a:extLst xmlns:a="http://schemas.openxmlformats.org/drawingml/2006/main">
              <a:ext uri="{FF2B5EF4-FFF2-40B4-BE49-F238E27FC236}">
                <a16:creationId xmlns:a16="http://schemas.microsoft.com/office/drawing/2014/main" id="{577CB603-919E-4C66-BB5F-391E9D41A253}"/>
              </a:ext>
            </a:extLst>
          </p:cNvPr>
          <p:cNvSpPr>
            <a:spLocks xmlns:a="http://schemas.openxmlformats.org/drawingml/2006/main" noGrp="1"/>
          </p:cNvSpPr>
          <p:nvPr/>
        </p:nvSpPr>
        <p:spPr>
          <a:xfrm xmlns:a="http://schemas.openxmlformats.org/drawingml/2006/main">
            <a:off x="609600" y="6543675"/>
            <a:ext cx="10858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16B"/>
                </a:solidFill>
                <a:latin typeface="Arial"/>
                <a:ea typeface="Arial"/>
                <a:cs typeface="Arial"/>
              </a:defRPr>
            </a:pPr>
            <a:r>
              <a:rPr sz="1200" b="0">
                <a:solidFill>
                  <a:srgbClr val="52616B"/>
                </a:solidFill>
                <a:latin typeface="Arial"/>
                <a:ea typeface="Arial"/>
                <a:cs typeface="Arial"/>
              </a:rPr>
              <a:t>BizHallu   03 / 10</a:t>
            </a:r>
          </a:p>
        </p:txBody>
      </p:sp>
    </p:spTree>
    <p:extLst>
      <p:ext uri="{BB962C8B-B14F-4D97-AF65-F5344CB8AC3E}">
        <p14:creationId xmlns:p14="http://schemas.microsoft.com/office/powerpoint/2010/main" val="1929598731"/>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C66948EB-91B3-4B7B-B512-0B9794BE8A3C}"/>
              </a:ext>
            </a:extLst>
          </p:cNvPr>
          <p:cNvSpPr>
            <a:spLocks xmlns:a="http://schemas.openxmlformats.org/drawingml/2006/main" noGrp="1"/>
          </p:cNvSpPr>
          <p:nvPr/>
        </p:nvSpPr>
        <p:spPr>
          <a:xfrm xmlns:a="http://schemas.openxmlformats.org/drawingml/2006/main">
            <a:off x="609600" y="419100"/>
            <a:ext cx="109728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202124"/>
                </a:solidFill>
                <a:latin typeface="Arial"/>
                <a:ea typeface="Arial"/>
                <a:cs typeface="Arial"/>
              </a:defRPr>
            </a:pPr>
            <a:r>
              <a:rPr sz="3300" b="1">
                <a:solidFill>
                  <a:srgbClr val="202124"/>
                </a:solidFill>
                <a:latin typeface="Arial"/>
                <a:ea typeface="Arial"/>
                <a:cs typeface="Arial"/>
              </a:rPr>
              <a:t>Research question: complete business relationships</a:t>
            </a:r>
          </a:p>
        </p:txBody>
      </p:sp>
      <p:sp>
        <p:nvSpPr>
          <p:cNvPr id="2" name="">
            <a:extLst xmlns:a="http://schemas.openxmlformats.org/drawingml/2006/main">
              <a:ext uri="{FF2B5EF4-FFF2-40B4-BE49-F238E27FC236}">
                <a16:creationId xmlns:a16="http://schemas.microsoft.com/office/drawing/2014/main" id="{361B50EC-9FD5-4C12-9F7F-E1728D37CFDE}"/>
              </a:ext>
            </a:extLst>
          </p:cNvPr>
          <p:cNvSpPr>
            <a:spLocks xmlns:a="http://schemas.openxmlformats.org/drawingml/2006/main" noGrp="1"/>
          </p:cNvSpPr>
          <p:nvPr/>
        </p:nvSpPr>
        <p:spPr>
          <a:xfrm xmlns:a="http://schemas.openxmlformats.org/drawingml/2006/main">
            <a:off x="609600" y="1638300"/>
            <a:ext cx="1082040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8765E"/>
                </a:solidFill>
                <a:latin typeface="Arial"/>
                <a:ea typeface="Arial"/>
                <a:cs typeface="Arial"/>
              </a:defRPr>
            </a:pPr>
            <a:r>
              <a:rPr sz="2175" b="1">
                <a:solidFill>
                  <a:srgbClr val="18765E"/>
                </a:solidFill>
                <a:latin typeface="Arial"/>
                <a:ea typeface="Arial"/>
                <a:cs typeface="Arial"/>
              </a:rPr>
              <a:t>What do uncertainty signals miss when copied facts form an incorrect relationship?</a:t>
            </a:r>
          </a:p>
        </p:txBody>
      </p:sp>
      <p:sp>
        <p:nvSpPr>
          <p:cNvPr id="3" name="">
            <a:extLst xmlns:a="http://schemas.openxmlformats.org/drawingml/2006/main">
              <a:ext uri="{FF2B5EF4-FFF2-40B4-BE49-F238E27FC236}">
                <a16:creationId xmlns:a16="http://schemas.microsoft.com/office/drawing/2014/main" id="{22FFD6B2-F8AF-4C9B-A790-21F2370212C6}"/>
              </a:ext>
            </a:extLst>
          </p:cNvPr>
          <p:cNvSpPr>
            <a:spLocks xmlns:a="http://schemas.openxmlformats.org/drawingml/2006/main" noGrp="1"/>
          </p:cNvSpPr>
          <p:nvPr/>
        </p:nvSpPr>
        <p:spPr>
          <a:xfrm xmlns:a="http://schemas.openxmlformats.org/drawingml/2006/main">
            <a:off x="609600" y="2971800"/>
            <a:ext cx="1082040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202124"/>
                </a:solidFill>
                <a:latin typeface="Arial"/>
                <a:ea typeface="Arial"/>
                <a:cs typeface="Arial"/>
              </a:defRPr>
            </a:pPr>
            <a:r>
              <a:rPr sz="2175" b="0">
                <a:solidFill>
                  <a:srgbClr val="202124"/>
                </a:solidFill>
                <a:latin typeface="Arial"/>
                <a:ea typeface="Arial"/>
                <a:cs typeface="Arial"/>
              </a:rPr>
              <a:t>A claim binds a period and product to a metric, amount and rank.</a:t>
            </a:r>
          </a:p>
        </p:txBody>
      </p:sp>
      <p:sp>
        <p:nvSpPr>
          <p:cNvPr id="4" name="">
            <a:extLst xmlns:a="http://schemas.openxmlformats.org/drawingml/2006/main">
              <a:ext uri="{FF2B5EF4-FFF2-40B4-BE49-F238E27FC236}">
                <a16:creationId xmlns:a16="http://schemas.microsoft.com/office/drawing/2014/main" id="{7A1E5556-A396-48A4-A8BA-7B2A6A679B2B}"/>
              </a:ext>
            </a:extLst>
          </p:cNvPr>
          <p:cNvSpPr>
            <a:spLocks xmlns:a="http://schemas.openxmlformats.org/drawingml/2006/main" noGrp="1"/>
          </p:cNvSpPr>
          <p:nvPr/>
        </p:nvSpPr>
        <p:spPr>
          <a:xfrm xmlns:a="http://schemas.openxmlformats.org/drawingml/2006/main">
            <a:off x="609600" y="4305300"/>
            <a:ext cx="1082040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202124"/>
                </a:solidFill>
                <a:latin typeface="Arial"/>
                <a:ea typeface="Arial"/>
                <a:cs typeface="Arial"/>
              </a:defRPr>
            </a:pPr>
            <a:r>
              <a:rPr sz="2175" b="0">
                <a:solidFill>
                  <a:srgbClr val="202124"/>
                </a:solidFill>
                <a:latin typeface="Arial"/>
                <a:ea typeface="Arial"/>
                <a:cs typeface="Arial"/>
              </a:rPr>
              <a:t>Comparison target: internal uncertainty and an independent evidence checker</a:t>
            </a:r>
          </a:p>
        </p:txBody>
      </p:sp>
      <p:sp>
        <p:nvSpPr>
          <p:cNvPr id="5" name="">
            <a:extLst xmlns:a="http://schemas.openxmlformats.org/drawingml/2006/main">
              <a:ext uri="{FF2B5EF4-FFF2-40B4-BE49-F238E27FC236}">
                <a16:creationId xmlns:a16="http://schemas.microsoft.com/office/drawing/2014/main" id="{F7A7F2FE-7DBB-4ECC-BC9C-8FD0F7FE58C2}"/>
              </a:ext>
            </a:extLst>
          </p:cNvPr>
          <p:cNvSpPr>
            <a:spLocks xmlns:a="http://schemas.openxmlformats.org/drawingml/2006/main" noGrp="1"/>
          </p:cNvSpPr>
          <p:nvPr/>
        </p:nvSpPr>
        <p:spPr>
          <a:xfrm xmlns:a="http://schemas.openxmlformats.org/drawingml/2006/main">
            <a:off x="609600" y="6543675"/>
            <a:ext cx="10858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16B"/>
                </a:solidFill>
                <a:latin typeface="Arial"/>
                <a:ea typeface="Arial"/>
                <a:cs typeface="Arial"/>
              </a:defRPr>
            </a:pPr>
            <a:r>
              <a:rPr sz="1200" b="0">
                <a:solidFill>
                  <a:srgbClr val="52616B"/>
                </a:solidFill>
                <a:latin typeface="Arial"/>
                <a:ea typeface="Arial"/>
                <a:cs typeface="Arial"/>
              </a:rPr>
              <a:t>BizHallu   04 / 10</a:t>
            </a:r>
          </a:p>
        </p:txBody>
      </p:sp>
    </p:spTree>
    <p:extLst>
      <p:ext uri="{BB962C8B-B14F-4D97-AF65-F5344CB8AC3E}">
        <p14:creationId xmlns:p14="http://schemas.microsoft.com/office/powerpoint/2010/main" val="559700234"/>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4F34CFEF-ACA2-4656-88A3-15F0F2E91194}"/>
              </a:ext>
            </a:extLst>
          </p:cNvPr>
          <p:cNvSpPr>
            <a:spLocks xmlns:a="http://schemas.openxmlformats.org/drawingml/2006/main" noGrp="1"/>
          </p:cNvSpPr>
          <p:nvPr/>
        </p:nvSpPr>
        <p:spPr>
          <a:xfrm xmlns:a="http://schemas.openxmlformats.org/drawingml/2006/main">
            <a:off x="609600" y="419100"/>
            <a:ext cx="109728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202124"/>
                </a:solidFill>
                <a:latin typeface="Arial"/>
                <a:ea typeface="Arial"/>
                <a:cs typeface="Arial"/>
              </a:defRPr>
            </a:pPr>
            <a:r>
              <a:rPr sz="3300" b="1">
                <a:solidFill>
                  <a:srgbClr val="202124"/>
                </a:solidFill>
                <a:latin typeface="Arial"/>
                <a:ea typeface="Arial"/>
                <a:cs typeface="Arial"/>
              </a:rPr>
              <a:t>Historical evaluation and its sample</a:t>
            </a:r>
          </a:p>
        </p:txBody>
      </p:sp>
      <p:sp>
        <p:nvSpPr>
          <p:cNvPr id="2" name="">
            <a:extLst xmlns:a="http://schemas.openxmlformats.org/drawingml/2006/main">
              <a:ext uri="{FF2B5EF4-FFF2-40B4-BE49-F238E27FC236}">
                <a16:creationId xmlns:a16="http://schemas.microsoft.com/office/drawing/2014/main" id="{B1BF2071-890D-4416-9B24-51D91E69A84E}"/>
              </a:ext>
            </a:extLst>
          </p:cNvPr>
          <p:cNvSpPr>
            <a:spLocks xmlns:a="http://schemas.openxmlformats.org/drawingml/2006/main" noGrp="1"/>
          </p:cNvSpPr>
          <p:nvPr/>
        </p:nvSpPr>
        <p:spPr>
          <a:xfrm xmlns:a="http://schemas.openxmlformats.org/drawingml/2006/main">
            <a:off x="609600" y="1638300"/>
            <a:ext cx="108204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8765E"/>
                </a:solidFill>
                <a:latin typeface="Arial"/>
                <a:ea typeface="Arial"/>
                <a:cs typeface="Arial"/>
              </a:defRPr>
            </a:pPr>
            <a:r>
              <a:rPr sz="2175" b="1">
                <a:solidFill>
                  <a:srgbClr val="18765E"/>
                </a:solidFill>
                <a:latin typeface="Arial"/>
                <a:ea typeface="Arial"/>
                <a:cs typeface="Arial"/>
              </a:rPr>
              <a:t>100 deterministic retail questions and local Qwen3-0.6B answers</a:t>
            </a:r>
          </a:p>
        </p:txBody>
      </p:sp>
      <p:sp>
        <p:nvSpPr>
          <p:cNvPr id="3" name="">
            <a:extLst xmlns:a="http://schemas.openxmlformats.org/drawingml/2006/main">
              <a:ext uri="{FF2B5EF4-FFF2-40B4-BE49-F238E27FC236}">
                <a16:creationId xmlns:a16="http://schemas.microsoft.com/office/drawing/2014/main" id="{CB235008-C2B4-4B64-AC7B-14D3DD74F439}"/>
              </a:ext>
            </a:extLst>
          </p:cNvPr>
          <p:cNvSpPr>
            <a:spLocks xmlns:a="http://schemas.openxmlformats.org/drawingml/2006/main" noGrp="1"/>
          </p:cNvSpPr>
          <p:nvPr/>
        </p:nvSpPr>
        <p:spPr>
          <a:xfrm xmlns:a="http://schemas.openxmlformats.org/drawingml/2006/main">
            <a:off x="609600" y="2733675"/>
            <a:ext cx="108204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202124"/>
                </a:solidFill>
                <a:latin typeface="Arial"/>
                <a:ea typeface="Arial"/>
                <a:cs typeface="Arial"/>
              </a:defRPr>
            </a:pPr>
            <a:r>
              <a:rPr sz="2175" b="0">
                <a:solidFill>
                  <a:srgbClr val="202124"/>
                </a:solidFill>
                <a:latin typeface="Arial"/>
                <a:ea typeface="Arial"/>
                <a:cs typeface="Arial"/>
              </a:rPr>
              <a:t>Original B1: 205 provisional spans across 35 dev/test answers</a:t>
            </a:r>
          </a:p>
        </p:txBody>
      </p:sp>
      <p:sp>
        <p:nvSpPr>
          <p:cNvPr id="4" name="">
            <a:extLst xmlns:a="http://schemas.openxmlformats.org/drawingml/2006/main">
              <a:ext uri="{FF2B5EF4-FFF2-40B4-BE49-F238E27FC236}">
                <a16:creationId xmlns:a16="http://schemas.microsoft.com/office/drawing/2014/main" id="{29D94D72-9295-408B-82C4-0A428E6A0F4A}"/>
              </a:ext>
            </a:extLst>
          </p:cNvPr>
          <p:cNvSpPr>
            <a:spLocks xmlns:a="http://schemas.openxmlformats.org/drawingml/2006/main" noGrp="1"/>
          </p:cNvSpPr>
          <p:nvPr/>
        </p:nvSpPr>
        <p:spPr>
          <a:xfrm xmlns:a="http://schemas.openxmlformats.org/drawingml/2006/main">
            <a:off x="609600" y="3829050"/>
            <a:ext cx="108204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202124"/>
                </a:solidFill>
                <a:latin typeface="Arial"/>
                <a:ea typeface="Arial"/>
                <a:cs typeface="Arial"/>
              </a:defRPr>
            </a:pPr>
            <a:r>
              <a:rPr sz="2175" b="0">
                <a:solidFill>
                  <a:srgbClr val="202124"/>
                </a:solidFill>
                <a:latin typeface="Arial"/>
                <a:ea typeface="Arial"/>
                <a:cs typeface="Arial"/>
              </a:rPr>
              <a:t>103 test spans across 18 questions, including 61 labeled errors</a:t>
            </a:r>
          </a:p>
        </p:txBody>
      </p:sp>
      <p:sp>
        <p:nvSpPr>
          <p:cNvPr id="5" name="">
            <a:extLst xmlns:a="http://schemas.openxmlformats.org/drawingml/2006/main">
              <a:ext uri="{FF2B5EF4-FFF2-40B4-BE49-F238E27FC236}">
                <a16:creationId xmlns:a16="http://schemas.microsoft.com/office/drawing/2014/main" id="{7446E298-5277-4780-9501-7A0C48D79125}"/>
              </a:ext>
            </a:extLst>
          </p:cNvPr>
          <p:cNvSpPr>
            <a:spLocks xmlns:a="http://schemas.openxmlformats.org/drawingml/2006/main" noGrp="1"/>
          </p:cNvSpPr>
          <p:nvPr/>
        </p:nvSpPr>
        <p:spPr>
          <a:xfrm xmlns:a="http://schemas.openxmlformats.org/drawingml/2006/main">
            <a:off x="609600" y="4924425"/>
            <a:ext cx="108204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202124"/>
                </a:solidFill>
                <a:latin typeface="Arial"/>
                <a:ea typeface="Arial"/>
                <a:cs typeface="Arial"/>
              </a:defRPr>
            </a:pPr>
            <a:r>
              <a:rPr sz="2175" b="0">
                <a:solidFill>
                  <a:srgbClr val="202124"/>
                </a:solidFill>
                <a:latin typeface="Arial"/>
                <a:ea typeface="Arial"/>
                <a:cs typeface="Arial"/>
              </a:rPr>
              <a:t>B2 separately adds 9 provisional atoms from the omitted dev answer</a:t>
            </a:r>
          </a:p>
        </p:txBody>
      </p:sp>
      <p:sp>
        <p:nvSpPr>
          <p:cNvPr id="6" name="">
            <a:extLst xmlns:a="http://schemas.openxmlformats.org/drawingml/2006/main">
              <a:ext uri="{FF2B5EF4-FFF2-40B4-BE49-F238E27FC236}">
                <a16:creationId xmlns:a16="http://schemas.microsoft.com/office/drawing/2014/main" id="{D6785104-2797-417A-8299-355DFFF49563}"/>
              </a:ext>
            </a:extLst>
          </p:cNvPr>
          <p:cNvSpPr>
            <a:spLocks xmlns:a="http://schemas.openxmlformats.org/drawingml/2006/main" noGrp="1"/>
          </p:cNvSpPr>
          <p:nvPr/>
        </p:nvSpPr>
        <p:spPr>
          <a:xfrm xmlns:a="http://schemas.openxmlformats.org/drawingml/2006/main">
            <a:off x="609600" y="6543675"/>
            <a:ext cx="10858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16B"/>
                </a:solidFill>
                <a:latin typeface="Arial"/>
                <a:ea typeface="Arial"/>
                <a:cs typeface="Arial"/>
              </a:defRPr>
            </a:pPr>
            <a:r>
              <a:rPr sz="1200" b="0">
                <a:solidFill>
                  <a:srgbClr val="52616B"/>
                </a:solidFill>
                <a:latin typeface="Arial"/>
                <a:ea typeface="Arial"/>
                <a:cs typeface="Arial"/>
              </a:rPr>
              <a:t>BizHallu   05 / 10</a:t>
            </a:r>
          </a:p>
        </p:txBody>
      </p:sp>
    </p:spTree>
    <p:extLst>
      <p:ext uri="{BB962C8B-B14F-4D97-AF65-F5344CB8AC3E}">
        <p14:creationId xmlns:p14="http://schemas.microsoft.com/office/powerpoint/2010/main" val="1736915562"/>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446B1864-4F20-452B-BB89-7C931B3C74C0}"/>
              </a:ext>
            </a:extLst>
          </p:cNvPr>
          <p:cNvSpPr>
            <a:spLocks xmlns:a="http://schemas.openxmlformats.org/drawingml/2006/main" noGrp="1"/>
          </p:cNvSpPr>
          <p:nvPr/>
        </p:nvSpPr>
        <p:spPr>
          <a:xfrm xmlns:a="http://schemas.openxmlformats.org/drawingml/2006/main">
            <a:off x="609600" y="419100"/>
            <a:ext cx="109728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202124"/>
                </a:solidFill>
                <a:latin typeface="Arial"/>
                <a:ea typeface="Arial"/>
                <a:cs typeface="Arial"/>
              </a:defRPr>
            </a:pPr>
            <a:r>
              <a:rPr sz="3300" b="1">
                <a:solidFill>
                  <a:srgbClr val="202124"/>
                </a:solidFill>
                <a:latin typeface="Arial"/>
                <a:ea typeface="Arial"/>
                <a:cs typeface="Arial"/>
              </a:rPr>
              <a:t>The F1 advantage remains uncertain</a:t>
            </a:r>
          </a:p>
        </p:txBody>
      </p:sp>
      <p:graphicFrame>
        <p:nvGraphicFramePr>
          <p:cNvPr id="11" name="Chart"/>
          <p:cNvGraphicFramePr/>
          <p:nvPr/>
        </p:nvGraphicFramePr>
        <p:xfrm>
          <a:off xmlns:a="http://schemas.openxmlformats.org/drawingml/2006/main" x="571500" y="1619250"/>
          <a:ext xmlns:a="http://schemas.openxmlformats.org/drawingml/2006/main" cx="6191250" cy="3581400"/>
        </p:xfrm>
        <a:graphic xmlns:a="http://schemas.openxmlformats.org/drawingml/2006/main">
          <a:graphicData uri="http://schemas.openxmlformats.org/drawingml/2006/chart">
            <c:chart xmlns:r="http://schemas.openxmlformats.org/officeDocument/2006/relationships" xmlns:c="http://schemas.openxmlformats.org/drawingml/2006/chart" r:id="Rfcdceb560ca14532"/>
          </a:graphicData>
        </a:graphic>
      </p:graphicFrame>
      <p:sp>
        <p:nvSpPr>
          <p:cNvPr id="3" name="">
            <a:extLst xmlns:a="http://schemas.openxmlformats.org/drawingml/2006/main">
              <a:ext uri="{FF2B5EF4-FFF2-40B4-BE49-F238E27FC236}">
                <a16:creationId xmlns:a16="http://schemas.microsoft.com/office/drawing/2014/main" id="{AF15F41C-48F3-4589-A637-EAD0FC0C9557}"/>
              </a:ext>
            </a:extLst>
          </p:cNvPr>
          <p:cNvSpPr>
            <a:spLocks xmlns:a="http://schemas.openxmlformats.org/drawingml/2006/main" noGrp="1"/>
          </p:cNvSpPr>
          <p:nvPr/>
        </p:nvSpPr>
        <p:spPr>
          <a:xfrm xmlns:a="http://schemas.openxmlformats.org/drawingml/2006/main">
            <a:off x="7239000" y="1762125"/>
            <a:ext cx="414337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202124"/>
                </a:solidFill>
                <a:latin typeface="Arial"/>
                <a:ea typeface="Arial"/>
                <a:cs typeface="Arial"/>
              </a:defRPr>
            </a:pPr>
            <a:r>
              <a:rPr sz="2100" b="1">
                <a:solidFill>
                  <a:srgbClr val="202124"/>
                </a:solidFill>
                <a:latin typeface="Arial"/>
                <a:ea typeface="Arial"/>
                <a:cs typeface="Arial"/>
              </a:rPr>
              <a:t>Entropy - flag every span</a:t>
            </a:r>
          </a:p>
        </p:txBody>
      </p:sp>
      <p:sp>
        <p:nvSpPr>
          <p:cNvPr id="4" name="">
            <a:extLst xmlns:a="http://schemas.openxmlformats.org/drawingml/2006/main">
              <a:ext uri="{FF2B5EF4-FFF2-40B4-BE49-F238E27FC236}">
                <a16:creationId xmlns:a16="http://schemas.microsoft.com/office/drawing/2014/main" id="{8E7C53D8-02C8-4620-ABCF-C2332BEC2AAB}"/>
              </a:ext>
            </a:extLst>
          </p:cNvPr>
          <p:cNvSpPr>
            <a:spLocks xmlns:a="http://schemas.openxmlformats.org/drawingml/2006/main" noGrp="1"/>
          </p:cNvSpPr>
          <p:nvPr/>
        </p:nvSpPr>
        <p:spPr>
          <a:xfrm xmlns:a="http://schemas.openxmlformats.org/drawingml/2006/main">
            <a:off x="7239000" y="2552700"/>
            <a:ext cx="414337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1">
                <a:solidFill>
                  <a:srgbClr val="18765E"/>
                </a:solidFill>
                <a:latin typeface="Arial"/>
                <a:ea typeface="Arial"/>
                <a:cs typeface="Arial"/>
              </a:defRPr>
            </a:pPr>
            <a:r>
              <a:rPr sz="2475" b="1">
                <a:solidFill>
                  <a:srgbClr val="18765E"/>
                </a:solidFill>
                <a:latin typeface="Arial"/>
                <a:ea typeface="Arial"/>
                <a:cs typeface="Arial"/>
              </a:rPr>
              <a:t>0.0355 F1 difference</a:t>
            </a:r>
          </a:p>
        </p:txBody>
      </p:sp>
      <p:sp>
        <p:nvSpPr>
          <p:cNvPr id="5" name="">
            <a:extLst xmlns:a="http://schemas.openxmlformats.org/drawingml/2006/main">
              <a:ext uri="{FF2B5EF4-FFF2-40B4-BE49-F238E27FC236}">
                <a16:creationId xmlns:a16="http://schemas.microsoft.com/office/drawing/2014/main" id="{B7088E22-980A-4E90-9D82-072DB81F06D4}"/>
              </a:ext>
            </a:extLst>
          </p:cNvPr>
          <p:cNvSpPr>
            <a:spLocks xmlns:a="http://schemas.openxmlformats.org/drawingml/2006/main" noGrp="1"/>
          </p:cNvSpPr>
          <p:nvPr/>
        </p:nvSpPr>
        <p:spPr>
          <a:xfrm xmlns:a="http://schemas.openxmlformats.org/drawingml/2006/main">
            <a:off x="7239000" y="3333750"/>
            <a:ext cx="4143375" cy="1257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A13238"/>
                </a:solidFill>
                <a:latin typeface="Arial"/>
                <a:ea typeface="Arial"/>
                <a:cs typeface="Arial"/>
              </a:defRPr>
            </a:pPr>
            <a:r>
              <a:rPr sz="2025" b="0">
                <a:solidFill>
                  <a:srgbClr val="A13238"/>
                </a:solidFill>
                <a:latin typeface="Arial"/>
                <a:ea typeface="Arial"/>
                <a:cs typeface="Arial"/>
              </a:rPr>
              <a:t>Paired 95% interval</a:t>
            </a:r>
          </a:p>
          <a:p xmlns:a="http://schemas.openxmlformats.org/drawingml/2006/main">
            <a:pPr>
              <a:defRPr sz="2025" b="0">
                <a:solidFill>
                  <a:srgbClr val="A13238"/>
                </a:solidFill>
                <a:latin typeface="Arial"/>
                <a:ea typeface="Arial"/>
                <a:cs typeface="Arial"/>
              </a:defRPr>
            </a:pPr>
            <a:r>
              <a:rPr sz="2025" b="0">
                <a:solidFill>
                  <a:srgbClr val="A13238"/>
                </a:solidFill>
                <a:latin typeface="Arial"/>
                <a:ea typeface="Arial"/>
                <a:cs typeface="Arial"/>
              </a:rPr>
              <a:t>[-0.0356, 0.1047]</a:t>
            </a:r>
          </a:p>
          <a:p xmlns:a="http://schemas.openxmlformats.org/drawingml/2006/main">
            <a:pPr>
              <a:defRPr sz="2025" b="0">
                <a:solidFill>
                  <a:srgbClr val="A13238"/>
                </a:solidFill>
                <a:latin typeface="Arial"/>
                <a:ea typeface="Arial"/>
                <a:cs typeface="Arial"/>
              </a:defRPr>
            </a:pPr>
            <a:r>
              <a:rPr sz="2025" b="0">
                <a:solidFill>
                  <a:srgbClr val="A13238"/>
                </a:solidFill>
                <a:latin typeface="Arial"/>
                <a:ea typeface="Arial"/>
                <a:cs typeface="Arial"/>
              </a:rPr>
              <a:t>Crosses zero</a:t>
            </a:r>
          </a:p>
        </p:txBody>
      </p:sp>
      <p:sp>
        <p:nvSpPr>
          <p:cNvPr id="6" name="">
            <a:extLst xmlns:a="http://schemas.openxmlformats.org/drawingml/2006/main">
              <a:ext uri="{FF2B5EF4-FFF2-40B4-BE49-F238E27FC236}">
                <a16:creationId xmlns:a16="http://schemas.microsoft.com/office/drawing/2014/main" id="{E76CB1E6-E23D-44E2-9E9F-8EBDAAF8AB82}"/>
              </a:ext>
            </a:extLst>
          </p:cNvPr>
          <p:cNvSpPr>
            <a:spLocks xmlns:a="http://schemas.openxmlformats.org/drawingml/2006/main" noGrp="1"/>
          </p:cNvSpPr>
          <p:nvPr/>
        </p:nvSpPr>
        <p:spPr>
          <a:xfrm xmlns:a="http://schemas.openxmlformats.org/drawingml/2006/main">
            <a:off x="609600" y="5314950"/>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52616B"/>
                </a:solidFill>
                <a:latin typeface="Arial"/>
                <a:ea typeface="Arial"/>
                <a:cs typeface="Arial"/>
              </a:defRPr>
            </a:pPr>
            <a:r>
              <a:rPr sz="1650" b="0">
                <a:solidFill>
                  <a:srgbClr val="52616B"/>
                </a:solidFill>
                <a:latin typeface="Arial"/>
                <a:ea typeface="Arial"/>
                <a:cs typeface="Arial"/>
              </a:rPr>
              <a:t>B1 chart and interval: 103 provisional test spans; original dev thresholds. Exploratory.</a:t>
            </a:r>
          </a:p>
        </p:txBody>
      </p:sp>
      <p:sp>
        <p:nvSpPr>
          <p:cNvPr id="7" name="">
            <a:extLst xmlns:a="http://schemas.openxmlformats.org/drawingml/2006/main">
              <a:ext uri="{FF2B5EF4-FFF2-40B4-BE49-F238E27FC236}">
                <a16:creationId xmlns:a16="http://schemas.microsoft.com/office/drawing/2014/main" id="{BF84DC5F-52DB-4391-94B8-CF8F0D115F02}"/>
              </a:ext>
            </a:extLst>
          </p:cNvPr>
          <p:cNvSpPr>
            <a:spLocks xmlns:a="http://schemas.openxmlformats.org/drawingml/2006/main" noGrp="1"/>
          </p:cNvSpPr>
          <p:nvPr/>
        </p:nvSpPr>
        <p:spPr>
          <a:xfrm xmlns:a="http://schemas.openxmlformats.org/drawingml/2006/main">
            <a:off x="609600" y="5772150"/>
            <a:ext cx="109728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A13238"/>
                </a:solidFill>
                <a:latin typeface="Arial"/>
                <a:ea typeface="Arial"/>
                <a:cs typeface="Arial"/>
              </a:defRPr>
            </a:pPr>
            <a:r>
              <a:rPr sz="1800" b="1">
                <a:solidFill>
                  <a:srgbClr val="A13238"/>
                </a:solidFill>
                <a:latin typeface="Arial"/>
                <a:ea typeface="Arial"/>
                <a:cs typeface="Arial"/>
              </a:rPr>
              <a:t>B2 adds 9 provisional dev atoms: entropy F1 0.752; margin unchanged.</a:t>
            </a:r>
          </a:p>
        </p:txBody>
      </p:sp>
      <p:sp>
        <p:nvSpPr>
          <p:cNvPr id="8" name="">
            <a:extLst xmlns:a="http://schemas.openxmlformats.org/drawingml/2006/main">
              <a:ext uri="{FF2B5EF4-FFF2-40B4-BE49-F238E27FC236}">
                <a16:creationId xmlns:a16="http://schemas.microsoft.com/office/drawing/2014/main" id="{EDEB5A0C-7B81-4F16-8884-E239D8DE0ABC}"/>
              </a:ext>
            </a:extLst>
          </p:cNvPr>
          <p:cNvSpPr>
            <a:spLocks xmlns:a="http://schemas.openxmlformats.org/drawingml/2006/main" noGrp="1"/>
          </p:cNvSpPr>
          <p:nvPr/>
        </p:nvSpPr>
        <p:spPr>
          <a:xfrm xmlns:a="http://schemas.openxmlformats.org/drawingml/2006/main">
            <a:off x="609600" y="61722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52616B"/>
                </a:solidFill>
                <a:latin typeface="Arial"/>
                <a:ea typeface="Arial"/>
                <a:cs typeface="Arial"/>
              </a:defRPr>
            </a:pPr>
            <a:r>
              <a:rPr sz="1425" b="0">
                <a:solidFill>
                  <a:srgbClr val="52616B"/>
                </a:solidFill>
                <a:latin typeface="Arial"/>
                <a:ea typeface="Arial"/>
                <a:cs typeface="Arial"/>
              </a:rPr>
              <a:t>Same old test, not new confirmation. B1 chart values and paired interval are not updated B2 estimates.</a:t>
            </a:r>
          </a:p>
        </p:txBody>
      </p:sp>
      <p:sp>
        <p:nvSpPr>
          <p:cNvPr id="9" name="">
            <a:extLst xmlns:a="http://schemas.openxmlformats.org/drawingml/2006/main">
              <a:ext uri="{FF2B5EF4-FFF2-40B4-BE49-F238E27FC236}">
                <a16:creationId xmlns:a16="http://schemas.microsoft.com/office/drawing/2014/main" id="{FD55691D-3B47-4C34-A8FA-6F4A4154516F}"/>
              </a:ext>
            </a:extLst>
          </p:cNvPr>
          <p:cNvSpPr>
            <a:spLocks xmlns:a="http://schemas.openxmlformats.org/drawingml/2006/main" noGrp="1"/>
          </p:cNvSpPr>
          <p:nvPr/>
        </p:nvSpPr>
        <p:spPr>
          <a:xfrm xmlns:a="http://schemas.openxmlformats.org/drawingml/2006/main">
            <a:off x="609600" y="6543675"/>
            <a:ext cx="10858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16B"/>
                </a:solidFill>
                <a:latin typeface="Arial"/>
                <a:ea typeface="Arial"/>
                <a:cs typeface="Arial"/>
              </a:defRPr>
            </a:pPr>
            <a:r>
              <a:rPr sz="1200" b="0">
                <a:solidFill>
                  <a:srgbClr val="52616B"/>
                </a:solidFill>
                <a:latin typeface="Arial"/>
                <a:ea typeface="Arial"/>
                <a:cs typeface="Arial"/>
              </a:rPr>
              <a:t>BizHallu   06 / 10</a:t>
            </a:r>
          </a:p>
        </p:txBody>
      </p:sp>
    </p:spTree>
    <p:extLst>
      <p:ext uri="{BB962C8B-B14F-4D97-AF65-F5344CB8AC3E}">
        <p14:creationId xmlns:p14="http://schemas.microsoft.com/office/powerpoint/2010/main" val="1596619827"/>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24B605A-74F4-43AF-80FD-EB143DA8DFC6}"/>
              </a:ext>
            </a:extLst>
          </p:cNvPr>
          <p:cNvSpPr>
            <a:spLocks xmlns:a="http://schemas.openxmlformats.org/drawingml/2006/main" noGrp="1"/>
          </p:cNvSpPr>
          <p:nvPr/>
        </p:nvSpPr>
        <p:spPr>
          <a:xfrm xmlns:a="http://schemas.openxmlformats.org/drawingml/2006/main">
            <a:off x="609600" y="419100"/>
            <a:ext cx="109728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202124"/>
                </a:solidFill>
                <a:latin typeface="Arial"/>
                <a:ea typeface="Arial"/>
                <a:cs typeface="Arial"/>
              </a:defRPr>
            </a:pPr>
            <a:r>
              <a:rPr sz="3300" b="1">
                <a:solidFill>
                  <a:srgbClr val="202124"/>
                </a:solidFill>
                <a:latin typeface="Arial"/>
                <a:ea typeface="Arial"/>
                <a:cs typeface="Arial"/>
              </a:rPr>
              <a:t>A fair comparison needs the same information</a:t>
            </a:r>
          </a:p>
        </p:txBody>
      </p:sp>
      <p:sp>
        <p:nvSpPr>
          <p:cNvPr id="2" name="">
            <a:extLst xmlns:a="http://schemas.openxmlformats.org/drawingml/2006/main">
              <a:ext uri="{FF2B5EF4-FFF2-40B4-BE49-F238E27FC236}">
                <a16:creationId xmlns:a16="http://schemas.microsoft.com/office/drawing/2014/main" id="{621194D5-1D53-4E7C-A72D-DF3A5B38E00D}"/>
              </a:ext>
            </a:extLst>
          </p:cNvPr>
          <p:cNvSpPr>
            <a:spLocks xmlns:a="http://schemas.openxmlformats.org/drawingml/2006/main" noGrp="1"/>
          </p:cNvSpPr>
          <p:nvPr/>
        </p:nvSpPr>
        <p:spPr>
          <a:xfrm xmlns:a="http://schemas.openxmlformats.org/drawingml/2006/main">
            <a:off x="609600" y="1638300"/>
            <a:ext cx="108204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8765E"/>
                </a:solidFill>
                <a:latin typeface="Arial"/>
                <a:ea typeface="Arial"/>
                <a:cs typeface="Arial"/>
              </a:defRPr>
            </a:pPr>
            <a:r>
              <a:rPr sz="2175" b="1">
                <a:solidFill>
                  <a:srgbClr val="18765E"/>
                </a:solidFill>
                <a:latin typeface="Arial"/>
                <a:ea typeface="Arial"/>
                <a:cs typeface="Arial"/>
              </a:rPr>
              <a:t>The list marker appears before its product and amount.</a:t>
            </a:r>
          </a:p>
        </p:txBody>
      </p:sp>
      <p:sp>
        <p:nvSpPr>
          <p:cNvPr id="3" name="">
            <a:extLst xmlns:a="http://schemas.openxmlformats.org/drawingml/2006/main">
              <a:ext uri="{FF2B5EF4-FFF2-40B4-BE49-F238E27FC236}">
                <a16:creationId xmlns:a16="http://schemas.microsoft.com/office/drawing/2014/main" id="{4CAFE508-7D66-41E1-AF4C-79D91C9FA9E6}"/>
              </a:ext>
            </a:extLst>
          </p:cNvPr>
          <p:cNvSpPr>
            <a:spLocks xmlns:a="http://schemas.openxmlformats.org/drawingml/2006/main" noGrp="1"/>
          </p:cNvSpPr>
          <p:nvPr/>
        </p:nvSpPr>
        <p:spPr>
          <a:xfrm xmlns:a="http://schemas.openxmlformats.org/drawingml/2006/main">
            <a:off x="609600" y="2733675"/>
            <a:ext cx="108204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202124"/>
                </a:solidFill>
                <a:latin typeface="Arial"/>
                <a:ea typeface="Arial"/>
                <a:cs typeface="Arial"/>
              </a:defRPr>
            </a:pPr>
            <a:r>
              <a:rPr sz="2175" b="0">
                <a:solidFill>
                  <a:srgbClr val="202124"/>
                </a:solidFill>
                <a:latin typeface="Arial"/>
                <a:ea typeface="Arial"/>
                <a:cs typeface="Arial"/>
              </a:rPr>
              <a:t>An early token score cannot judge a relationship that is still incomplete.</a:t>
            </a:r>
          </a:p>
        </p:txBody>
      </p:sp>
      <p:sp>
        <p:nvSpPr>
          <p:cNvPr id="4" name="">
            <a:extLst xmlns:a="http://schemas.openxmlformats.org/drawingml/2006/main">
              <a:ext uri="{FF2B5EF4-FFF2-40B4-BE49-F238E27FC236}">
                <a16:creationId xmlns:a16="http://schemas.microsoft.com/office/drawing/2014/main" id="{08A9EFC0-F07E-443A-8DE8-AC955D590D02}"/>
              </a:ext>
            </a:extLst>
          </p:cNvPr>
          <p:cNvSpPr>
            <a:spLocks xmlns:a="http://schemas.openxmlformats.org/drawingml/2006/main" noGrp="1"/>
          </p:cNvSpPr>
          <p:nvPr/>
        </p:nvSpPr>
        <p:spPr>
          <a:xfrm xmlns:a="http://schemas.openxmlformats.org/drawingml/2006/main">
            <a:off x="609600" y="3829050"/>
            <a:ext cx="108204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202124"/>
                </a:solidFill>
                <a:latin typeface="Arial"/>
                <a:ea typeface="Arial"/>
                <a:cs typeface="Arial"/>
              </a:defRPr>
            </a:pPr>
            <a:r>
              <a:rPr sz="2175" b="0">
                <a:solidFill>
                  <a:srgbClr val="202124"/>
                </a:solidFill>
                <a:latin typeface="Arial"/>
                <a:ea typeface="Arial"/>
                <a:cs typeface="Arial"/>
              </a:rPr>
              <a:t>Compare complete claims at a defined point in the answer.</a:t>
            </a:r>
          </a:p>
        </p:txBody>
      </p:sp>
      <p:sp>
        <p:nvSpPr>
          <p:cNvPr id="5" name="">
            <a:extLst xmlns:a="http://schemas.openxmlformats.org/drawingml/2006/main">
              <a:ext uri="{FF2B5EF4-FFF2-40B4-BE49-F238E27FC236}">
                <a16:creationId xmlns:a16="http://schemas.microsoft.com/office/drawing/2014/main" id="{599961C1-1B27-4D74-A442-2C24E5E4C504}"/>
              </a:ext>
            </a:extLst>
          </p:cNvPr>
          <p:cNvSpPr>
            <a:spLocks xmlns:a="http://schemas.openxmlformats.org/drawingml/2006/main" noGrp="1"/>
          </p:cNvSpPr>
          <p:nvPr/>
        </p:nvSpPr>
        <p:spPr>
          <a:xfrm xmlns:a="http://schemas.openxmlformats.org/drawingml/2006/main">
            <a:off x="609600" y="4924425"/>
            <a:ext cx="108204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202124"/>
                </a:solidFill>
                <a:latin typeface="Arial"/>
                <a:ea typeface="Arial"/>
                <a:cs typeface="Arial"/>
              </a:defRPr>
            </a:pPr>
            <a:r>
              <a:rPr sz="2175" b="0">
                <a:solidFill>
                  <a:srgbClr val="202124"/>
                </a:solidFill>
                <a:latin typeface="Arial"/>
                <a:ea typeface="Arial"/>
                <a:cs typeface="Arial"/>
              </a:rPr>
              <a:t>Saved scores use raw logits. Same-step energy gap equals token NLL.</a:t>
            </a:r>
          </a:p>
        </p:txBody>
      </p:sp>
      <p:sp>
        <p:nvSpPr>
          <p:cNvPr id="6" name="">
            <a:extLst xmlns:a="http://schemas.openxmlformats.org/drawingml/2006/main">
              <a:ext uri="{FF2B5EF4-FFF2-40B4-BE49-F238E27FC236}">
                <a16:creationId xmlns:a16="http://schemas.microsoft.com/office/drawing/2014/main" id="{44C61617-561D-4B30-8C38-2DADE5EC48FE}"/>
              </a:ext>
            </a:extLst>
          </p:cNvPr>
          <p:cNvSpPr>
            <a:spLocks xmlns:a="http://schemas.openxmlformats.org/drawingml/2006/main" noGrp="1"/>
          </p:cNvSpPr>
          <p:nvPr/>
        </p:nvSpPr>
        <p:spPr>
          <a:xfrm xmlns:a="http://schemas.openxmlformats.org/drawingml/2006/main">
            <a:off x="609600" y="6543675"/>
            <a:ext cx="10858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16B"/>
                </a:solidFill>
                <a:latin typeface="Arial"/>
                <a:ea typeface="Arial"/>
                <a:cs typeface="Arial"/>
              </a:defRPr>
            </a:pPr>
            <a:r>
              <a:rPr sz="1200" b="0">
                <a:solidFill>
                  <a:srgbClr val="52616B"/>
                </a:solidFill>
                <a:latin typeface="Arial"/>
                <a:ea typeface="Arial"/>
                <a:cs typeface="Arial"/>
              </a:rPr>
              <a:t>BizHallu   07 / 10</a:t>
            </a:r>
          </a:p>
        </p:txBody>
      </p:sp>
    </p:spTree>
    <p:extLst>
      <p:ext uri="{BB962C8B-B14F-4D97-AF65-F5344CB8AC3E}">
        <p14:creationId xmlns:p14="http://schemas.microsoft.com/office/powerpoint/2010/main" val="1737642685"/>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80B3C823-5B2C-4D91-9A21-659644241C69}"/>
              </a:ext>
            </a:extLst>
          </p:cNvPr>
          <p:cNvSpPr>
            <a:spLocks xmlns:a="http://schemas.openxmlformats.org/drawingml/2006/main" noGrp="1"/>
          </p:cNvSpPr>
          <p:nvPr/>
        </p:nvSpPr>
        <p:spPr>
          <a:xfrm xmlns:a="http://schemas.openxmlformats.org/drawingml/2006/main">
            <a:off x="609600" y="419100"/>
            <a:ext cx="109728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202124"/>
                </a:solidFill>
                <a:latin typeface="Arial"/>
                <a:ea typeface="Arial"/>
                <a:cs typeface="Arial"/>
              </a:defRPr>
            </a:pPr>
            <a:r>
              <a:rPr sz="3300" b="1">
                <a:solidFill>
                  <a:srgbClr val="202124"/>
                </a:solidFill>
                <a:latin typeface="Arial"/>
                <a:ea typeface="Arial"/>
                <a:cs typeface="Arial"/>
              </a:rPr>
              <a:t>What the current evidence supports</a:t>
            </a:r>
          </a:p>
        </p:txBody>
      </p:sp>
      <p:sp>
        <p:nvSpPr>
          <p:cNvPr id="2" name="">
            <a:extLst xmlns:a="http://schemas.openxmlformats.org/drawingml/2006/main">
              <a:ext uri="{FF2B5EF4-FFF2-40B4-BE49-F238E27FC236}">
                <a16:creationId xmlns:a16="http://schemas.microsoft.com/office/drawing/2014/main" id="{0B3AF89A-4C12-468F-9F76-57FE61342336}"/>
              </a:ext>
            </a:extLst>
          </p:cNvPr>
          <p:cNvSpPr>
            <a:spLocks xmlns:a="http://schemas.openxmlformats.org/drawingml/2006/main" noGrp="1"/>
          </p:cNvSpPr>
          <p:nvPr/>
        </p:nvSpPr>
        <p:spPr>
          <a:xfrm xmlns:a="http://schemas.openxmlformats.org/drawingml/2006/main">
            <a:off x="609600" y="1638300"/>
            <a:ext cx="1082040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8765E"/>
                </a:solidFill>
                <a:latin typeface="Arial"/>
                <a:ea typeface="Arial"/>
                <a:cs typeface="Arial"/>
              </a:defRPr>
            </a:pPr>
            <a:r>
              <a:rPr sz="2175" b="1">
                <a:solidFill>
                  <a:srgbClr val="18765E"/>
                </a:solidFill>
                <a:latin typeface="Arial"/>
                <a:ea typeface="Arial"/>
                <a:cs typeface="Arial"/>
              </a:rPr>
              <a:t>Reproducible exploratory comparisons on provisional fact spans</a:t>
            </a:r>
          </a:p>
        </p:txBody>
      </p:sp>
      <p:sp>
        <p:nvSpPr>
          <p:cNvPr id="3" name="">
            <a:extLst xmlns:a="http://schemas.openxmlformats.org/drawingml/2006/main">
              <a:ext uri="{FF2B5EF4-FFF2-40B4-BE49-F238E27FC236}">
                <a16:creationId xmlns:a16="http://schemas.microsoft.com/office/drawing/2014/main" id="{E9F23A4B-E86C-4699-9773-38DFCD8B37DE}"/>
              </a:ext>
            </a:extLst>
          </p:cNvPr>
          <p:cNvSpPr>
            <a:spLocks xmlns:a="http://schemas.openxmlformats.org/drawingml/2006/main" noGrp="1"/>
          </p:cNvSpPr>
          <p:nvPr/>
        </p:nvSpPr>
        <p:spPr>
          <a:xfrm xmlns:a="http://schemas.openxmlformats.org/drawingml/2006/main">
            <a:off x="609600" y="2971800"/>
            <a:ext cx="1082040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202124"/>
                </a:solidFill>
                <a:latin typeface="Arial"/>
                <a:ea typeface="Arial"/>
                <a:cs typeface="Arial"/>
              </a:defRPr>
            </a:pPr>
            <a:r>
              <a:rPr sz="2175" b="0">
                <a:solidFill>
                  <a:srgbClr val="202124"/>
                </a:solidFill>
                <a:latin typeface="Arial"/>
                <a:ea typeface="Arial"/>
                <a:cs typeface="Arial"/>
              </a:rPr>
              <a:t>Answer quality influenced selection. Dev and test share periods and evidence.</a:t>
            </a:r>
          </a:p>
        </p:txBody>
      </p:sp>
      <p:sp>
        <p:nvSpPr>
          <p:cNvPr id="4" name="">
            <a:extLst xmlns:a="http://schemas.openxmlformats.org/drawingml/2006/main">
              <a:ext uri="{FF2B5EF4-FFF2-40B4-BE49-F238E27FC236}">
                <a16:creationId xmlns:a16="http://schemas.microsoft.com/office/drawing/2014/main" id="{6E2A201D-AB56-47C8-A873-407FF613A2DE}"/>
              </a:ext>
            </a:extLst>
          </p:cNvPr>
          <p:cNvSpPr>
            <a:spLocks xmlns:a="http://schemas.openxmlformats.org/drawingml/2006/main" noGrp="1"/>
          </p:cNvSpPr>
          <p:nvPr/>
        </p:nvSpPr>
        <p:spPr>
          <a:xfrm xmlns:a="http://schemas.openxmlformats.org/drawingml/2006/main">
            <a:off x="609600" y="4305300"/>
            <a:ext cx="1082040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202124"/>
                </a:solidFill>
                <a:latin typeface="Arial"/>
                <a:ea typeface="Arial"/>
                <a:cs typeface="Arial"/>
              </a:defRPr>
            </a:pPr>
            <a:r>
              <a:rPr sz="2175" b="0">
                <a:solidFill>
                  <a:srgbClr val="202124"/>
                </a:solidFill>
                <a:latin typeface="Arial"/>
                <a:ea typeface="Arial"/>
                <a:cs typeface="Arial"/>
              </a:rPr>
              <a:t>Independent human agreement and automatic claim extraction remain open.</a:t>
            </a:r>
          </a:p>
        </p:txBody>
      </p:sp>
      <p:sp>
        <p:nvSpPr>
          <p:cNvPr id="5" name="">
            <a:extLst xmlns:a="http://schemas.openxmlformats.org/drawingml/2006/main">
              <a:ext uri="{FF2B5EF4-FFF2-40B4-BE49-F238E27FC236}">
                <a16:creationId xmlns:a16="http://schemas.microsoft.com/office/drawing/2014/main" id="{C167F590-5345-4249-9322-DEE53034E13C}"/>
              </a:ext>
            </a:extLst>
          </p:cNvPr>
          <p:cNvSpPr>
            <a:spLocks xmlns:a="http://schemas.openxmlformats.org/drawingml/2006/main" noGrp="1"/>
          </p:cNvSpPr>
          <p:nvPr/>
        </p:nvSpPr>
        <p:spPr>
          <a:xfrm xmlns:a="http://schemas.openxmlformats.org/drawingml/2006/main">
            <a:off x="609600" y="6543675"/>
            <a:ext cx="10858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16B"/>
                </a:solidFill>
                <a:latin typeface="Arial"/>
                <a:ea typeface="Arial"/>
                <a:cs typeface="Arial"/>
              </a:defRPr>
            </a:pPr>
            <a:r>
              <a:rPr sz="1200" b="0">
                <a:solidFill>
                  <a:srgbClr val="52616B"/>
                </a:solidFill>
                <a:latin typeface="Arial"/>
                <a:ea typeface="Arial"/>
                <a:cs typeface="Arial"/>
              </a:rPr>
              <a:t>BizHallu   08 / 10</a:t>
            </a:r>
          </a:p>
        </p:txBody>
      </p:sp>
    </p:spTree>
    <p:extLst>
      <p:ext uri="{BB962C8B-B14F-4D97-AF65-F5344CB8AC3E}">
        <p14:creationId xmlns:p14="http://schemas.microsoft.com/office/powerpoint/2010/main" val="995171847"/>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FB7296D9-DF9F-4864-935A-D7DFD0CCE8C5}"/>
              </a:ext>
            </a:extLst>
          </p:cNvPr>
          <p:cNvSpPr>
            <a:spLocks xmlns:a="http://schemas.openxmlformats.org/drawingml/2006/main" noGrp="1"/>
          </p:cNvSpPr>
          <p:nvPr/>
        </p:nvSpPr>
        <p:spPr>
          <a:xfrm xmlns:a="http://schemas.openxmlformats.org/drawingml/2006/main">
            <a:off x="609600" y="419100"/>
            <a:ext cx="109728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202124"/>
                </a:solidFill>
                <a:latin typeface="Arial"/>
                <a:ea typeface="Arial"/>
                <a:cs typeface="Arial"/>
              </a:defRPr>
            </a:pPr>
            <a:r>
              <a:rPr sz="3300" b="1">
                <a:solidFill>
                  <a:srgbClr val="202124"/>
                </a:solidFill>
                <a:latin typeface="Arial"/>
                <a:ea typeface="Arial"/>
                <a:cs typeface="Arial"/>
              </a:rPr>
              <a:t>Proposed comparison: product-ranking verification</a:t>
            </a:r>
          </a:p>
        </p:txBody>
      </p:sp>
      <p:sp>
        <p:nvSpPr>
          <p:cNvPr id="2" name="">
            <a:extLst xmlns:a="http://schemas.openxmlformats.org/drawingml/2006/main">
              <a:ext uri="{FF2B5EF4-FFF2-40B4-BE49-F238E27FC236}">
                <a16:creationId xmlns:a16="http://schemas.microsoft.com/office/drawing/2014/main" id="{E7BC048A-C249-4B4B-AFA0-B8330E921C1F}"/>
              </a:ext>
            </a:extLst>
          </p:cNvPr>
          <p:cNvSpPr>
            <a:spLocks xmlns:a="http://schemas.openxmlformats.org/drawingml/2006/main" noGrp="1"/>
          </p:cNvSpPr>
          <p:nvPr/>
        </p:nvSpPr>
        <p:spPr>
          <a:xfrm xmlns:a="http://schemas.openxmlformats.org/drawingml/2006/main">
            <a:off x="609600" y="1638300"/>
            <a:ext cx="108204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8765E"/>
                </a:solidFill>
                <a:latin typeface="Arial"/>
                <a:ea typeface="Arial"/>
                <a:cs typeface="Arial"/>
              </a:defRPr>
            </a:pPr>
            <a:r>
              <a:rPr sz="2175" b="1">
                <a:solidFill>
                  <a:srgbClr val="18765E"/>
                </a:solidFill>
                <a:latin typeface="Arial"/>
                <a:ea typeface="Arial"/>
                <a:cs typeface="Arial"/>
              </a:rPr>
              <a:t>Inputs: question, generated answer, metric contract and evidence rows</a:t>
            </a:r>
          </a:p>
        </p:txBody>
      </p:sp>
      <p:sp>
        <p:nvSpPr>
          <p:cNvPr id="3" name="">
            <a:extLst xmlns:a="http://schemas.openxmlformats.org/drawingml/2006/main">
              <a:ext uri="{FF2B5EF4-FFF2-40B4-BE49-F238E27FC236}">
                <a16:creationId xmlns:a16="http://schemas.microsoft.com/office/drawing/2014/main" id="{82E156F2-5AA9-45D5-B099-0458AB0B8DEB}"/>
              </a:ext>
            </a:extLst>
          </p:cNvPr>
          <p:cNvSpPr>
            <a:spLocks xmlns:a="http://schemas.openxmlformats.org/drawingml/2006/main" noGrp="1"/>
          </p:cNvSpPr>
          <p:nvPr/>
        </p:nvSpPr>
        <p:spPr>
          <a:xfrm xmlns:a="http://schemas.openxmlformats.org/drawingml/2006/main">
            <a:off x="609600" y="2733675"/>
            <a:ext cx="108204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202124"/>
                </a:solidFill>
                <a:latin typeface="Arial"/>
                <a:ea typeface="Arial"/>
                <a:cs typeface="Arial"/>
              </a:defRPr>
            </a:pPr>
            <a:r>
              <a:rPr sz="2175" b="0">
                <a:solidFill>
                  <a:srgbClr val="202124"/>
                </a:solidFill>
                <a:latin typeface="Arial"/>
                <a:ea typeface="Arial"/>
                <a:cs typeface="Arial"/>
              </a:rPr>
              <a:t>Independent output: support status, evidence reference and abstention</a:t>
            </a:r>
          </a:p>
        </p:txBody>
      </p:sp>
      <p:sp>
        <p:nvSpPr>
          <p:cNvPr id="4" name="">
            <a:extLst xmlns:a="http://schemas.openxmlformats.org/drawingml/2006/main">
              <a:ext uri="{FF2B5EF4-FFF2-40B4-BE49-F238E27FC236}">
                <a16:creationId xmlns:a16="http://schemas.microsoft.com/office/drawing/2014/main" id="{894360D1-F208-4125-8FF9-5145CC392998}"/>
              </a:ext>
            </a:extLst>
          </p:cNvPr>
          <p:cNvSpPr>
            <a:spLocks xmlns:a="http://schemas.openxmlformats.org/drawingml/2006/main" noGrp="1"/>
          </p:cNvSpPr>
          <p:nvPr/>
        </p:nvSpPr>
        <p:spPr>
          <a:xfrm xmlns:a="http://schemas.openxmlformats.org/drawingml/2006/main">
            <a:off x="609600" y="3829050"/>
            <a:ext cx="108204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202124"/>
                </a:solidFill>
                <a:latin typeface="Arial"/>
                <a:ea typeface="Arial"/>
                <a:cs typeface="Arial"/>
              </a:defRPr>
            </a:pPr>
            <a:r>
              <a:rPr sz="2175" b="0">
                <a:solidFill>
                  <a:srgbClr val="202124"/>
                </a:solidFill>
                <a:latin typeface="Arial"/>
                <a:ea typeface="Arial"/>
                <a:cs typeface="Arial"/>
              </a:rPr>
              <a:t>Compare with uncertainty on the same complete claims.</a:t>
            </a:r>
          </a:p>
        </p:txBody>
      </p:sp>
      <p:sp>
        <p:nvSpPr>
          <p:cNvPr id="5" name="">
            <a:extLst xmlns:a="http://schemas.openxmlformats.org/drawingml/2006/main">
              <a:ext uri="{FF2B5EF4-FFF2-40B4-BE49-F238E27FC236}">
                <a16:creationId xmlns:a16="http://schemas.microsoft.com/office/drawing/2014/main" id="{EA642313-D182-4A58-989F-7093629C23EB}"/>
              </a:ext>
            </a:extLst>
          </p:cNvPr>
          <p:cNvSpPr>
            <a:spLocks xmlns:a="http://schemas.openxmlformats.org/drawingml/2006/main" noGrp="1"/>
          </p:cNvSpPr>
          <p:nvPr/>
        </p:nvSpPr>
        <p:spPr>
          <a:xfrm xmlns:a="http://schemas.openxmlformats.org/drawingml/2006/main">
            <a:off x="609600" y="4924425"/>
            <a:ext cx="108204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202124"/>
                </a:solidFill>
                <a:latin typeface="Arial"/>
                <a:ea typeface="Arial"/>
                <a:cs typeface="Arial"/>
              </a:defRPr>
            </a:pPr>
            <a:r>
              <a:rPr sz="2175" b="0">
                <a:solidFill>
                  <a:srgbClr val="202124"/>
                </a:solidFill>
                <a:latin typeface="Arial"/>
                <a:ea typeface="Arial"/>
                <a:cs typeface="Arial"/>
              </a:rPr>
              <a:t>Report extraction coverage and errors. Evaluation labels stay outside prediction.</a:t>
            </a:r>
          </a:p>
        </p:txBody>
      </p:sp>
      <p:sp>
        <p:nvSpPr>
          <p:cNvPr id="6" name="">
            <a:extLst xmlns:a="http://schemas.openxmlformats.org/drawingml/2006/main">
              <a:ext uri="{FF2B5EF4-FFF2-40B4-BE49-F238E27FC236}">
                <a16:creationId xmlns:a16="http://schemas.microsoft.com/office/drawing/2014/main" id="{B6DAEF24-F293-495C-B5E1-90657D467A64}"/>
              </a:ext>
            </a:extLst>
          </p:cNvPr>
          <p:cNvSpPr>
            <a:spLocks xmlns:a="http://schemas.openxmlformats.org/drawingml/2006/main" noGrp="1"/>
          </p:cNvSpPr>
          <p:nvPr/>
        </p:nvSpPr>
        <p:spPr>
          <a:xfrm xmlns:a="http://schemas.openxmlformats.org/drawingml/2006/main">
            <a:off x="609600" y="6543675"/>
            <a:ext cx="10858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16B"/>
                </a:solidFill>
                <a:latin typeface="Arial"/>
                <a:ea typeface="Arial"/>
                <a:cs typeface="Arial"/>
              </a:defRPr>
            </a:pPr>
            <a:r>
              <a:rPr sz="1200" b="0">
                <a:solidFill>
                  <a:srgbClr val="52616B"/>
                </a:solidFill>
                <a:latin typeface="Arial"/>
                <a:ea typeface="Arial"/>
                <a:cs typeface="Arial"/>
              </a:rPr>
              <a:t>BizHallu   09 / 10</a:t>
            </a:r>
          </a:p>
        </p:txBody>
      </p:sp>
    </p:spTree>
    <p:extLst>
      <p:ext uri="{BB962C8B-B14F-4D97-AF65-F5344CB8AC3E}">
        <p14:creationId xmlns:p14="http://schemas.microsoft.com/office/powerpoint/2010/main" val="982151372"/>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977354D7-6D8F-4340-91F9-565A150124F7}"/>
              </a:ext>
            </a:extLst>
          </p:cNvPr>
          <p:cNvSpPr>
            <a:spLocks xmlns:a="http://schemas.openxmlformats.org/drawingml/2006/main" noGrp="1"/>
          </p:cNvSpPr>
          <p:nvPr/>
        </p:nvSpPr>
        <p:spPr>
          <a:xfrm xmlns:a="http://schemas.openxmlformats.org/drawingml/2006/main">
            <a:off x="609600" y="419100"/>
            <a:ext cx="109728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202124"/>
                </a:solidFill>
                <a:latin typeface="Arial"/>
                <a:ea typeface="Arial"/>
                <a:cs typeface="Arial"/>
              </a:defRPr>
            </a:pPr>
            <a:r>
              <a:rPr sz="3300" b="1">
                <a:solidFill>
                  <a:srgbClr val="202124"/>
                </a:solidFill>
                <a:latin typeface="Arial"/>
                <a:ea typeface="Arial"/>
                <a:cs typeface="Arial"/>
              </a:rPr>
              <a:t>A focused discussion with a research mentor</a:t>
            </a:r>
          </a:p>
        </p:txBody>
      </p:sp>
      <p:sp>
        <p:nvSpPr>
          <p:cNvPr id="2" name="">
            <a:extLst xmlns:a="http://schemas.openxmlformats.org/drawingml/2006/main">
              <a:ext uri="{FF2B5EF4-FFF2-40B4-BE49-F238E27FC236}">
                <a16:creationId xmlns:a16="http://schemas.microsoft.com/office/drawing/2014/main" id="{DF6C9FDE-B802-46E7-8B89-F8950988F386}"/>
              </a:ext>
            </a:extLst>
          </p:cNvPr>
          <p:cNvSpPr>
            <a:spLocks xmlns:a="http://schemas.openxmlformats.org/drawingml/2006/main" noGrp="1"/>
          </p:cNvSpPr>
          <p:nvPr/>
        </p:nvSpPr>
        <p:spPr>
          <a:xfrm xmlns:a="http://schemas.openxmlformats.org/drawingml/2006/main">
            <a:off x="609600" y="1638300"/>
            <a:ext cx="108204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8765E"/>
                </a:solidFill>
                <a:latin typeface="Arial"/>
                <a:ea typeface="Arial"/>
                <a:cs typeface="Arial"/>
              </a:defRPr>
            </a:pPr>
            <a:r>
              <a:rPr sz="2175" b="1">
                <a:solidFill>
                  <a:srgbClr val="18765E"/>
                </a:solidFill>
                <a:latin typeface="Arial"/>
                <a:ea typeface="Arial"/>
                <a:cs typeface="Arial"/>
              </a:rPr>
              <a:t>Feedback request: the unit of annotation and a fair comparison design</a:t>
            </a:r>
          </a:p>
        </p:txBody>
      </p:sp>
      <p:sp>
        <p:nvSpPr>
          <p:cNvPr id="3" name="">
            <a:extLst xmlns:a="http://schemas.openxmlformats.org/drawingml/2006/main">
              <a:ext uri="{FF2B5EF4-FFF2-40B4-BE49-F238E27FC236}">
                <a16:creationId xmlns:a16="http://schemas.microsoft.com/office/drawing/2014/main" id="{931A64B3-00EB-4944-857A-661BF7B27E36}"/>
              </a:ext>
            </a:extLst>
          </p:cNvPr>
          <p:cNvSpPr>
            <a:spLocks xmlns:a="http://schemas.openxmlformats.org/drawingml/2006/main" noGrp="1"/>
          </p:cNvSpPr>
          <p:nvPr/>
        </p:nvSpPr>
        <p:spPr>
          <a:xfrm xmlns:a="http://schemas.openxmlformats.org/drawingml/2006/main">
            <a:off x="609600" y="2733675"/>
            <a:ext cx="108204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202124"/>
                </a:solidFill>
                <a:latin typeface="Arial"/>
                <a:ea typeface="Arial"/>
                <a:cs typeface="Arial"/>
              </a:defRPr>
            </a:pPr>
            <a:r>
              <a:rPr sz="2175" b="0">
                <a:solidFill>
                  <a:srgbClr val="202124"/>
                </a:solidFill>
                <a:latin typeface="Arial"/>
                <a:ea typeface="Arial"/>
                <a:cs typeface="Arial"/>
              </a:rPr>
              <a:t>First study: calibrate product-ranking relationships with independent reviewers.</a:t>
            </a:r>
          </a:p>
        </p:txBody>
      </p:sp>
      <p:sp>
        <p:nvSpPr>
          <p:cNvPr id="4" name="">
            <a:extLst xmlns:a="http://schemas.openxmlformats.org/drawingml/2006/main">
              <a:ext uri="{FF2B5EF4-FFF2-40B4-BE49-F238E27FC236}">
                <a16:creationId xmlns:a16="http://schemas.microsoft.com/office/drawing/2014/main" id="{342AF531-7B7E-41E1-95FF-B512C5968FF5}"/>
              </a:ext>
            </a:extLst>
          </p:cNvPr>
          <p:cNvSpPr>
            <a:spLocks xmlns:a="http://schemas.openxmlformats.org/drawingml/2006/main" noGrp="1"/>
          </p:cNvSpPr>
          <p:nvPr/>
        </p:nvSpPr>
        <p:spPr>
          <a:xfrm xmlns:a="http://schemas.openxmlformats.org/drawingml/2006/main">
            <a:off x="609600" y="3829050"/>
            <a:ext cx="108204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202124"/>
                </a:solidFill>
                <a:latin typeface="Arial"/>
                <a:ea typeface="Arial"/>
                <a:cs typeface="Arial"/>
              </a:defRPr>
            </a:pPr>
            <a:r>
              <a:rPr sz="2175" b="0">
                <a:solidFill>
                  <a:srgbClr val="202124"/>
                </a:solidFill>
                <a:latin typeface="Arial"/>
                <a:ea typeface="Arial"/>
                <a:cs typeface="Arial"/>
              </a:rPr>
              <a:t>Then freeze predictions and evaluate on separated evidence contexts.</a:t>
            </a:r>
          </a:p>
        </p:txBody>
      </p:sp>
      <p:sp>
        <p:nvSpPr>
          <p:cNvPr id="5" name="">
            <a:extLst xmlns:a="http://schemas.openxmlformats.org/drawingml/2006/main">
              <a:ext uri="{FF2B5EF4-FFF2-40B4-BE49-F238E27FC236}">
                <a16:creationId xmlns:a16="http://schemas.microsoft.com/office/drawing/2014/main" id="{7B6D23DB-3CF0-4107-A610-1C613B0F9670}"/>
              </a:ext>
            </a:extLst>
          </p:cNvPr>
          <p:cNvSpPr>
            <a:spLocks xmlns:a="http://schemas.openxmlformats.org/drawingml/2006/main" noGrp="1"/>
          </p:cNvSpPr>
          <p:nvPr/>
        </p:nvSpPr>
        <p:spPr>
          <a:xfrm xmlns:a="http://schemas.openxmlformats.org/drawingml/2006/main">
            <a:off x="609600" y="4924425"/>
            <a:ext cx="108204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202124"/>
                </a:solidFill>
                <a:latin typeface="Arial"/>
                <a:ea typeface="Arial"/>
                <a:cs typeface="Arial"/>
              </a:defRPr>
            </a:pPr>
            <a:r>
              <a:rPr sz="2175" b="0">
                <a:solidFill>
                  <a:srgbClr val="202124"/>
                </a:solidFill>
                <a:latin typeface="Arial"/>
                <a:ea typeface="Arial"/>
                <a:cs typeface="Arial"/>
              </a:rPr>
              <a:t>The 48-context confirmation design remains unexecuted and estimation-focused.</a:t>
            </a:r>
          </a:p>
        </p:txBody>
      </p:sp>
      <p:sp>
        <p:nvSpPr>
          <p:cNvPr id="6" name="">
            <a:extLst xmlns:a="http://schemas.openxmlformats.org/drawingml/2006/main">
              <a:ext uri="{FF2B5EF4-FFF2-40B4-BE49-F238E27FC236}">
                <a16:creationId xmlns:a16="http://schemas.microsoft.com/office/drawing/2014/main" id="{36325060-D455-42EE-B311-4A90B3D289E2}"/>
              </a:ext>
            </a:extLst>
          </p:cNvPr>
          <p:cNvSpPr>
            <a:spLocks xmlns:a="http://schemas.openxmlformats.org/drawingml/2006/main" noGrp="1"/>
          </p:cNvSpPr>
          <p:nvPr/>
        </p:nvSpPr>
        <p:spPr>
          <a:xfrm xmlns:a="http://schemas.openxmlformats.org/drawingml/2006/main">
            <a:off x="609600" y="6543675"/>
            <a:ext cx="10858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2616B"/>
                </a:solidFill>
                <a:latin typeface="Arial"/>
                <a:ea typeface="Arial"/>
                <a:cs typeface="Arial"/>
              </a:defRPr>
            </a:pPr>
            <a:r>
              <a:rPr sz="1200" b="0">
                <a:solidFill>
                  <a:srgbClr val="52616B"/>
                </a:solidFill>
                <a:latin typeface="Arial"/>
                <a:ea typeface="Arial"/>
                <a:cs typeface="Arial"/>
              </a:rPr>
              <a:t>BizHallu   10 / 10</a:t>
            </a:r>
          </a:p>
        </p:txBody>
      </p:sp>
    </p:spTree>
    <p:extLst>
      <p:ext uri="{BB962C8B-B14F-4D97-AF65-F5344CB8AC3E}">
        <p14:creationId xmlns:p14="http://schemas.microsoft.com/office/powerpoint/2010/main" val="203753598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2026-09-06T06:20:53.7500000Z</dcterms:created>
  <dcterms:modified xsi:type="dcterms:W3CDTF">2026-09-06T06:20:53.7500000Z</dcterms:modified>
</coreProperties>
</file>